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361" r:id="rId2"/>
    <p:sldId id="932" r:id="rId3"/>
    <p:sldId id="1796" r:id="rId4"/>
    <p:sldId id="967" r:id="rId5"/>
    <p:sldId id="1797" r:id="rId6"/>
    <p:sldId id="1798" r:id="rId7"/>
    <p:sldId id="975" r:id="rId8"/>
    <p:sldId id="1799" r:id="rId9"/>
    <p:sldId id="269" r:id="rId10"/>
    <p:sldId id="271" r:id="rId11"/>
    <p:sldId id="272" r:id="rId12"/>
    <p:sldId id="1801" r:id="rId13"/>
    <p:sldId id="1811" r:id="rId14"/>
    <p:sldId id="1813" r:id="rId15"/>
    <p:sldId id="1812" r:id="rId16"/>
    <p:sldId id="1814" r:id="rId17"/>
    <p:sldId id="1815" r:id="rId18"/>
    <p:sldId id="1807" r:id="rId19"/>
    <p:sldId id="1818" r:id="rId20"/>
    <p:sldId id="933" r:id="rId21"/>
    <p:sldId id="925" r:id="rId22"/>
    <p:sldId id="927" r:id="rId23"/>
    <p:sldId id="928" r:id="rId24"/>
    <p:sldId id="929" r:id="rId25"/>
    <p:sldId id="930" r:id="rId26"/>
    <p:sldId id="973" r:id="rId27"/>
    <p:sldId id="181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thanam, Ganesh R [E CPE]" initials="SGR[C" lastIdx="4" clrIdx="0"/>
  <p:cmAuthor id="2" name="Suraj Kothari" initials="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C000"/>
    <a:srgbClr val="41FF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21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92" y="1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08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940F43-561E-4C4C-8F09-FE70B5DACE57}" type="datetimeFigureOut">
              <a:rPr lang="en-US" smtClean="0"/>
              <a:t>2/8/22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4D781F-70AF-8A4C-8A8B-3CA2E5E63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918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6C51E2-AC65-4FBA-968F-FA7F4B5D37A7}" type="datetimeFigureOut">
              <a:rPr lang="en-US" smtClean="0"/>
              <a:t>2/8/22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D912E5-47C8-412D-B860-C77C24406D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1919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928411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2" indent="0" algn="ctr">
              <a:buNone/>
              <a:defRPr sz="2000"/>
            </a:lvl2pPr>
            <a:lvl3pPr marL="914364" indent="0" algn="ctr">
              <a:buNone/>
              <a:defRPr sz="1800"/>
            </a:lvl3pPr>
            <a:lvl4pPr marL="1371545" indent="0" algn="ctr">
              <a:buNone/>
              <a:defRPr sz="1600"/>
            </a:lvl4pPr>
            <a:lvl5pPr marL="1828727" indent="0" algn="ctr">
              <a:buNone/>
              <a:defRPr sz="1600"/>
            </a:lvl5pPr>
            <a:lvl6pPr marL="2285909" indent="0" algn="ctr">
              <a:buNone/>
              <a:defRPr sz="1600"/>
            </a:lvl6pPr>
            <a:lvl7pPr marL="2743091" indent="0" algn="ctr">
              <a:buNone/>
              <a:defRPr sz="1600"/>
            </a:lvl7pPr>
            <a:lvl8pPr marL="3200272" indent="0" algn="ctr">
              <a:buNone/>
              <a:defRPr sz="1600"/>
            </a:lvl8pPr>
            <a:lvl9pPr marL="3657454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430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154890" y="1175657"/>
            <a:ext cx="11657803" cy="49135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609600" marR="0" lvl="0" indent="-508000" algn="l" rtl="0">
              <a:lnSpc>
                <a:spcPct val="90000"/>
              </a:lnSpc>
              <a:spcBef>
                <a:spcPts val="106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 panose="02070309020205020404" pitchFamily="49" charset="0"/>
              <a:buChar char="o"/>
              <a:defRPr sz="2800" b="0" i="0" u="none" strike="noStrike" cap="none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Arial" charset="0"/>
                <a:sym typeface="Arial" charset="0"/>
              </a:defRPr>
            </a:lvl1pPr>
            <a:lvl2pPr marL="1168400" marR="0" lvl="1" indent="-457200" algn="l" rtl="0">
              <a:lnSpc>
                <a:spcPct val="90000"/>
              </a:lnSpc>
              <a:spcBef>
                <a:spcPts val="106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 Light" panose="020F0302020204030204" pitchFamily="34" charset="0"/>
              <a:buChar char="⁻"/>
              <a:defRPr sz="2400" b="0" i="0" u="none" strike="noStrike" cap="none">
                <a:solidFill>
                  <a:schemeClr val="tx1"/>
                </a:solidFill>
                <a:latin typeface="+mj-lt"/>
                <a:ea typeface="Arial" charset="0"/>
                <a:cs typeface="Arial" charset="0"/>
                <a:sym typeface="Arial" charset="0"/>
              </a:defRPr>
            </a:lvl2pPr>
            <a:lvl3pPr marL="1544955" marR="0" lvl="2" indent="-342900" algn="l" rtl="0">
              <a:lnSpc>
                <a:spcPct val="100000"/>
              </a:lnSpc>
              <a:spcBef>
                <a:spcPts val="665"/>
              </a:spcBef>
              <a:spcAft>
                <a:spcPts val="0"/>
              </a:spcAft>
              <a:buClr>
                <a:srgbClr val="CE1126"/>
              </a:buClr>
              <a:buSzPct val="60000"/>
              <a:buFont typeface="Arial" charset="0"/>
              <a:buChar char="•"/>
              <a:defRPr sz="2200" b="0" i="0" u="none" strike="noStrike" cap="none">
                <a:solidFill>
                  <a:schemeClr val="tx1"/>
                </a:solidFill>
                <a:latin typeface="+mj-lt"/>
                <a:ea typeface="Arial" charset="0"/>
                <a:cs typeface="Arial" charset="0"/>
                <a:sym typeface="Arial" charset="0"/>
              </a:defRPr>
            </a:lvl3pPr>
            <a:lvl4pPr marL="1710055" marR="0" lvl="3" indent="-17145" algn="l" rtl="0">
              <a:lnSpc>
                <a:spcPct val="100000"/>
              </a:lnSpc>
              <a:spcBef>
                <a:spcPts val="535"/>
              </a:spcBef>
              <a:spcAft>
                <a:spcPts val="0"/>
              </a:spcAft>
              <a:buClr>
                <a:srgbClr val="CE1126"/>
              </a:buClr>
              <a:buSzPct val="67000"/>
              <a:buFont typeface="Arial" charset="0"/>
              <a:buChar char="o"/>
              <a:defRPr sz="2400" b="1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2218055" marR="0" lvl="4" indent="-33655" algn="l" rtl="0">
              <a:lnSpc>
                <a:spcPct val="100000"/>
              </a:lnSpc>
              <a:spcBef>
                <a:spcPts val="535"/>
              </a:spcBef>
              <a:spcAft>
                <a:spcPts val="0"/>
              </a:spcAft>
              <a:buClr>
                <a:srgbClr val="CE1126"/>
              </a:buClr>
              <a:buSzPct val="71000"/>
              <a:buFont typeface="Arial" charset="0"/>
              <a:buChar char="➢"/>
              <a:defRPr sz="2265" b="1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726055" marR="0" lvl="5" indent="-33655" algn="l" rtl="0">
              <a:lnSpc>
                <a:spcPct val="100000"/>
              </a:lnSpc>
              <a:spcBef>
                <a:spcPts val="535"/>
              </a:spcBef>
              <a:spcAft>
                <a:spcPts val="0"/>
              </a:spcAft>
              <a:buClr>
                <a:srgbClr val="CE1126"/>
              </a:buClr>
              <a:buSzPct val="71000"/>
              <a:buFont typeface="Arial" charset="0"/>
              <a:buChar char="➢"/>
              <a:defRPr sz="2265" b="1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3234055" marR="0" lvl="6" indent="-50800" algn="l" rtl="0">
              <a:lnSpc>
                <a:spcPct val="100000"/>
              </a:lnSpc>
              <a:spcBef>
                <a:spcPts val="535"/>
              </a:spcBef>
              <a:spcAft>
                <a:spcPts val="0"/>
              </a:spcAft>
              <a:buClr>
                <a:srgbClr val="CE1126"/>
              </a:buClr>
              <a:buSzPct val="71000"/>
              <a:buFont typeface="Arial" charset="0"/>
              <a:buChar char="➢"/>
              <a:defRPr sz="2265" b="1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725545" marR="0" lvl="7" indent="-33655" algn="l" rtl="0">
              <a:lnSpc>
                <a:spcPct val="100000"/>
              </a:lnSpc>
              <a:spcBef>
                <a:spcPts val="535"/>
              </a:spcBef>
              <a:spcAft>
                <a:spcPts val="0"/>
              </a:spcAft>
              <a:buClr>
                <a:srgbClr val="CE1126"/>
              </a:buClr>
              <a:buSzPct val="71000"/>
              <a:buFont typeface="Arial" charset="0"/>
              <a:buChar char="➢"/>
              <a:defRPr sz="2265" b="1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4233545" marR="0" lvl="8" indent="-33655" algn="l" rtl="0">
              <a:lnSpc>
                <a:spcPct val="100000"/>
              </a:lnSpc>
              <a:spcBef>
                <a:spcPts val="535"/>
              </a:spcBef>
              <a:spcAft>
                <a:spcPts val="0"/>
              </a:spcAft>
              <a:buClr>
                <a:srgbClr val="CE1126"/>
              </a:buClr>
              <a:buSzPct val="71000"/>
              <a:buFont typeface="Arial" charset="0"/>
              <a:buChar char="➢"/>
              <a:defRPr sz="2265" b="1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  <a:endParaRPr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4890" y="21089"/>
            <a:ext cx="11616267" cy="1014868"/>
          </a:xfrm>
          <a:prstGeom prst="rect">
            <a:avLst/>
          </a:prstGeom>
        </p:spPr>
        <p:txBody>
          <a:bodyPr anchor="ctr"/>
          <a:lstStyle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3600" b="1" i="0" u="none" strike="noStrike" cap="none" dirty="0">
                <a:solidFill>
                  <a:srgbClr val="FF0000"/>
                </a:solidFill>
                <a:latin typeface="Calibri Light" panose="020F0302020204030204" pitchFamily="34" charset="0"/>
                <a:ea typeface="Arial" charset="0"/>
                <a:cs typeface="Arial" charset="0"/>
                <a:sym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91424" y="643105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80" b="1">
                <a:solidFill>
                  <a:schemeClr val="bg1"/>
                </a:solidFill>
              </a:defRPr>
            </a:lvl1pPr>
          </a:lstStyle>
          <a:p>
            <a:fld id="{030B3B20-CC52-4CD8-891A-1FEA1205BD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914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FC3E90-7919-FF45-A924-BFDB9060FE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6E9489-CCB2-6E4E-961B-0136C10DC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E0117-B6CD-9D46-9179-F26586123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76890-E15B-F340-9E2B-6ACE47389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84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190625" y="1151930"/>
            <a:ext cx="9810750" cy="2321719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5625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190625" y="3536156"/>
            <a:ext cx="9810750" cy="79474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2250"/>
            </a:lvl1pPr>
            <a:lvl2pPr marL="0" indent="160729">
              <a:spcBef>
                <a:spcPts val="0"/>
              </a:spcBef>
              <a:buSzTx/>
              <a:buNone/>
              <a:defRPr sz="2250"/>
            </a:lvl2pPr>
            <a:lvl3pPr marL="0" indent="321457">
              <a:spcBef>
                <a:spcPts val="0"/>
              </a:spcBef>
              <a:buSzTx/>
              <a:buNone/>
              <a:defRPr sz="2250"/>
            </a:lvl3pPr>
            <a:lvl4pPr marL="0" indent="482186">
              <a:spcBef>
                <a:spcPts val="0"/>
              </a:spcBef>
              <a:buSzTx/>
              <a:buNone/>
              <a:defRPr sz="2250"/>
            </a:lvl4pPr>
            <a:lvl5pPr marL="0" indent="642915">
              <a:spcBef>
                <a:spcPts val="0"/>
              </a:spcBef>
              <a:buSzTx/>
              <a:buNone/>
              <a:defRPr sz="2250"/>
            </a:lvl5pPr>
          </a:lstStyle>
          <a:p>
            <a:pPr lvl="0">
              <a:defRPr sz="1800"/>
            </a:pPr>
            <a:r>
              <a:rPr sz="2250"/>
              <a:t>Body Level One</a:t>
            </a:r>
          </a:p>
          <a:p>
            <a:pPr lvl="1">
              <a:defRPr sz="1800"/>
            </a:pPr>
            <a:r>
              <a:rPr sz="2250"/>
              <a:t>Body Level Two</a:t>
            </a:r>
          </a:p>
          <a:p>
            <a:pPr lvl="2">
              <a:defRPr sz="1800"/>
            </a:pPr>
            <a:r>
              <a:rPr sz="2250"/>
              <a:t>Body Level Three</a:t>
            </a:r>
          </a:p>
          <a:p>
            <a:pPr lvl="3">
              <a:defRPr sz="1800"/>
            </a:pPr>
            <a:r>
              <a:rPr sz="2250"/>
              <a:t>Body Level Four</a:t>
            </a:r>
          </a:p>
          <a:p>
            <a:pPr lvl="4">
              <a:defRPr sz="1800"/>
            </a:pPr>
            <a:r>
              <a:rPr sz="225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223226149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C8D9D-ADE7-A345-9534-2A1E5F9A7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82FC2-6363-3747-8A6A-114FA2FA3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5A153-FCB1-B041-83BE-FDDA0A809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281F9-CB6F-1C45-B580-318B67E410C5}" type="datetimeFigureOut">
              <a:rPr lang="en-US" smtClean="0"/>
              <a:t>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21371-33F1-A04B-A4FC-0100B20F7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B913A-156D-CE45-8EF5-AC03590F1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03437-8347-6741-958B-F40B2439B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351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83338"/>
            <a:ext cx="12192000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2" name="Rectangle 3"/>
          <p:cNvSpPr>
            <a:spLocks/>
          </p:cNvSpPr>
          <p:nvPr userDrawn="1"/>
        </p:nvSpPr>
        <p:spPr bwMode="auto">
          <a:xfrm>
            <a:off x="9743135" y="6438900"/>
            <a:ext cx="23114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34290" tIns="34290" rIns="34290" bIns="34290"/>
          <a:lstStyle/>
          <a:p>
            <a:pPr algn="r"/>
            <a:r>
              <a:rPr lang="en-US" sz="1320" b="1" dirty="0">
                <a:solidFill>
                  <a:srgbClr val="F2BF49"/>
                </a:solidFill>
                <a:latin typeface="Arial" pitchFamily="34" charset="0"/>
                <a:ea typeface="MS PGothic" pitchFamily="34" charset="-128"/>
                <a:sym typeface="Arial" pitchFamily="34" charset="0"/>
              </a:rPr>
              <a:t>learn</a:t>
            </a:r>
            <a:r>
              <a:rPr lang="en-US" sz="1320" dirty="0">
                <a:solidFill>
                  <a:srgbClr val="FFFFFF"/>
                </a:solidFill>
                <a:latin typeface="Arial" pitchFamily="34" charset="0"/>
                <a:ea typeface="MS PGothic" pitchFamily="34" charset="-128"/>
                <a:sym typeface="Arial" pitchFamily="34" charset="0"/>
              </a:rPr>
              <a:t> invent impact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95" y="6435725"/>
            <a:ext cx="3536951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91424" y="643105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80" b="1">
                <a:solidFill>
                  <a:schemeClr val="bg1"/>
                </a:solidFill>
              </a:defRPr>
            </a:lvl1pPr>
          </a:lstStyle>
          <a:p>
            <a:fld id="{030B3B20-CC52-4CD8-891A-1FEA1205BD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cs.columbia.edu/~suman/secure_sw_devel/p1-allen.pd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hape 2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2192000" cy="169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6718" y="480057"/>
            <a:ext cx="4489135" cy="537208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/>
          <p:nvPr/>
        </p:nvSpPr>
        <p:spPr>
          <a:xfrm>
            <a:off x="431981" y="1291589"/>
            <a:ext cx="2773999" cy="239999"/>
          </a:xfrm>
          <a:prstGeom prst="rect">
            <a:avLst/>
          </a:prstGeom>
          <a:noFill/>
          <a:ln>
            <a:noFill/>
          </a:ln>
        </p:spPr>
        <p:txBody>
          <a:bodyPr lIns="41899" tIns="41899" rIns="41899" bIns="41899" anchor="t" anchorCtr="0">
            <a:noAutofit/>
          </a:bodyPr>
          <a:lstStyle/>
          <a:p>
            <a:pPr>
              <a:buClr>
                <a:srgbClr val="F2BF49"/>
              </a:buClr>
              <a:buSzPct val="25000"/>
            </a:pPr>
            <a:r>
              <a:rPr lang="en-US" sz="1300" b="1">
                <a:solidFill>
                  <a:srgbClr val="F2BF49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learn</a:t>
            </a:r>
            <a:r>
              <a:rPr lang="en-US" sz="13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invent impact</a:t>
            </a:r>
          </a:p>
        </p:txBody>
      </p:sp>
      <p:sp>
        <p:nvSpPr>
          <p:cNvPr id="204" name="Shape 204"/>
          <p:cNvSpPr txBox="1"/>
          <p:nvPr/>
        </p:nvSpPr>
        <p:spPr>
          <a:xfrm>
            <a:off x="523029" y="5494823"/>
            <a:ext cx="11121980" cy="807528"/>
          </a:xfrm>
          <a:prstGeom prst="rect">
            <a:avLst/>
          </a:prstGeom>
          <a:noFill/>
          <a:ln>
            <a:noFill/>
          </a:ln>
        </p:spPr>
        <p:txBody>
          <a:bodyPr lIns="41899" tIns="41899" rIns="41899" bIns="41899" anchor="ctr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r>
              <a:rPr lang="en-US" sz="16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Acknowledgement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: </a:t>
            </a:r>
            <a:r>
              <a:rPr lang="en-US" sz="16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Team members at Iowa State University and EnSoft, DARPA contracts </a:t>
            </a:r>
            <a:r>
              <a:rPr lang="en-US" sz="1600" b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FA8750-12</a:t>
            </a:r>
            <a:r>
              <a:rPr lang="en-US" sz="16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-2-0126 &amp; FA8750-15-2-0080</a:t>
            </a:r>
            <a:endParaRPr lang="en-US" sz="16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05" name="Shape 205"/>
          <p:cNvSpPr txBox="1"/>
          <p:nvPr/>
        </p:nvSpPr>
        <p:spPr>
          <a:xfrm>
            <a:off x="516796" y="3642955"/>
            <a:ext cx="10972800" cy="2009700"/>
          </a:xfrm>
          <a:prstGeom prst="rect">
            <a:avLst/>
          </a:prstGeom>
          <a:noFill/>
          <a:ln>
            <a:noFill/>
          </a:ln>
        </p:spPr>
        <p:txBody>
          <a:bodyPr lIns="41899" tIns="41899" rIns="41899" bIns="41899" anchor="ctr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endParaRPr lang="en-US" sz="24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ct val="25000"/>
            </a:pPr>
            <a:r>
              <a:rPr lang="en-US" sz="24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Suresh C. Kothari</a:t>
            </a:r>
          </a:p>
          <a:p>
            <a:pPr>
              <a:buClr>
                <a:srgbClr val="000000"/>
              </a:buClr>
              <a:buSzPct val="25000"/>
            </a:pPr>
            <a:r>
              <a:rPr lang="en-US" sz="24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Department of Electrical and Computer Engineering</a:t>
            </a:r>
          </a:p>
          <a:p>
            <a:pPr>
              <a:buClr>
                <a:srgbClr val="000000"/>
              </a:buClr>
              <a:buSzPct val="25000"/>
            </a:pPr>
            <a:r>
              <a:rPr lang="en-US" sz="24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President &amp; Founder EnSoft Corp. </a:t>
            </a:r>
          </a:p>
          <a:p>
            <a:pPr>
              <a:buClr>
                <a:srgbClr val="000000"/>
              </a:buClr>
              <a:buSzPct val="25000"/>
            </a:pPr>
            <a:endParaRPr lang="en-US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199"/>
          <p:cNvSpPr txBox="1"/>
          <p:nvPr/>
        </p:nvSpPr>
        <p:spPr>
          <a:xfrm>
            <a:off x="864081" y="1973996"/>
            <a:ext cx="10780928" cy="1241049"/>
          </a:xfrm>
          <a:prstGeom prst="rect">
            <a:avLst/>
          </a:prstGeom>
          <a:noFill/>
          <a:ln>
            <a:noFill/>
          </a:ln>
        </p:spPr>
        <p:txBody>
          <a:bodyPr lIns="41899" tIns="41899" rIns="41899" bIns="41899" anchor="b" anchorCtr="0">
            <a:noAutofit/>
          </a:bodyPr>
          <a:lstStyle/>
          <a:p>
            <a:pPr algn="ctr">
              <a:buClr>
                <a:srgbClr val="CE1126"/>
              </a:buClr>
              <a:buSzPct val="25000"/>
            </a:pPr>
            <a:r>
              <a:rPr lang="en-US" sz="3600" dirty="0">
                <a:ea typeface="Arial"/>
                <a:cs typeface="Arial"/>
                <a:sym typeface="Arial"/>
              </a:rPr>
              <a:t>XCSG: Schema for naming program artifacts and relations </a:t>
            </a:r>
          </a:p>
        </p:txBody>
      </p:sp>
      <p:pic>
        <p:nvPicPr>
          <p:cNvPr id="8" name="Shape 104">
            <a:extLst>
              <a:ext uri="{FF2B5EF4-FFF2-40B4-BE49-F238E27FC236}">
                <a16:creationId xmlns:a16="http://schemas.microsoft.com/office/drawing/2014/main" id="{032AEFD2-5FF3-FA49-8646-F4BD6E460EB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7501" t="9896" r="8474" b="8065"/>
          <a:stretch/>
        </p:blipFill>
        <p:spPr>
          <a:xfrm>
            <a:off x="10197126" y="76013"/>
            <a:ext cx="1819469" cy="14555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02492865"/>
      </p:ext>
    </p:extLst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C70CFC7-5F85-F84E-92B2-A38D0733C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186" y="0"/>
            <a:ext cx="2535582" cy="583613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6ADF2C0-5F4A-C846-9F98-27715C8B39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85434" y="3166170"/>
            <a:ext cx="3922938" cy="298393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39181AA-2B62-324F-887A-C193F5E863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5434" y="211482"/>
            <a:ext cx="3746500" cy="26289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3E87B1E-1D27-9444-AB12-B7EF4FD9FC8A}"/>
              </a:ext>
            </a:extLst>
          </p:cNvPr>
          <p:cNvCxnSpPr/>
          <p:nvPr/>
        </p:nvCxnSpPr>
        <p:spPr>
          <a:xfrm>
            <a:off x="3886200" y="1525932"/>
            <a:ext cx="253558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E47CB6-48E5-034F-948B-E16F0CCEA1C2}"/>
              </a:ext>
            </a:extLst>
          </p:cNvPr>
          <p:cNvCxnSpPr>
            <a:cxnSpLocks/>
          </p:cNvCxnSpPr>
          <p:nvPr/>
        </p:nvCxnSpPr>
        <p:spPr>
          <a:xfrm>
            <a:off x="3815521" y="4848915"/>
            <a:ext cx="27641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5CBF21-CFA1-424B-B048-859E035FA4A4}"/>
              </a:ext>
            </a:extLst>
          </p:cNvPr>
          <p:cNvSpPr txBox="1"/>
          <p:nvPr/>
        </p:nvSpPr>
        <p:spPr>
          <a:xfrm>
            <a:off x="3622549" y="974035"/>
            <a:ext cx="245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Expected Result of out()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B1F49C-A6D1-A948-B041-BDA8F4B34A5F}"/>
              </a:ext>
            </a:extLst>
          </p:cNvPr>
          <p:cNvSpPr txBox="1"/>
          <p:nvPr/>
        </p:nvSpPr>
        <p:spPr>
          <a:xfrm>
            <a:off x="4123493" y="4288807"/>
            <a:ext cx="2324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 result </a:t>
            </a:r>
          </a:p>
        </p:txBody>
      </p:sp>
    </p:spTree>
    <p:extLst>
      <p:ext uri="{BB962C8B-B14F-4D97-AF65-F5344CB8AC3E}">
        <p14:creationId xmlns:p14="http://schemas.microsoft.com/office/powerpoint/2010/main" val="3773459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0ACCE88-B1B8-BE44-A6C0-D83459AC712B}"/>
              </a:ext>
            </a:extLst>
          </p:cNvPr>
          <p:cNvSpPr txBox="1"/>
          <p:nvPr/>
        </p:nvSpPr>
        <p:spPr>
          <a:xfrm>
            <a:off x="6633262" y="1034516"/>
            <a:ext cx="459187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2000" dirty="0">
                <a:latin typeface="+mj-lt"/>
              </a:rPr>
              <a:t>out() has captured: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+mj-lt"/>
              </a:rPr>
              <a:t>Expected: outgoing control flow edge (shown in the dotted box).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+mj-lt"/>
              </a:rPr>
              <a:t>Unexpected: Four nodes shown in a box and two other edges.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74FD71-0281-E641-B4D3-F31F7432FFD9}"/>
              </a:ext>
            </a:extLst>
          </p:cNvPr>
          <p:cNvGrpSpPr/>
          <p:nvPr/>
        </p:nvGrpSpPr>
        <p:grpSpPr>
          <a:xfrm>
            <a:off x="195538" y="593721"/>
            <a:ext cx="5946537" cy="4523163"/>
            <a:chOff x="307257" y="580771"/>
            <a:chExt cx="5946537" cy="4523163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46ADF2C0-5F4A-C846-9F98-27715C8B3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7257" y="580771"/>
              <a:ext cx="5946537" cy="452316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B066C2A-AB4A-794D-A3E8-1E5099889487}"/>
                </a:ext>
              </a:extLst>
            </p:cNvPr>
            <p:cNvSpPr/>
            <p:nvPr/>
          </p:nvSpPr>
          <p:spPr>
            <a:xfrm>
              <a:off x="966859" y="2300752"/>
              <a:ext cx="4907467" cy="4285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E885E3C-0437-AD49-9738-D44DEBCF0126}"/>
                </a:ext>
              </a:extLst>
            </p:cNvPr>
            <p:cNvSpPr/>
            <p:nvPr/>
          </p:nvSpPr>
          <p:spPr>
            <a:xfrm>
              <a:off x="3506786" y="2842353"/>
              <a:ext cx="2051953" cy="1046602"/>
            </a:xfrm>
            <a:prstGeom prst="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3D64B55-9D06-3345-8595-61BECD88E97C}"/>
              </a:ext>
            </a:extLst>
          </p:cNvPr>
          <p:cNvSpPr txBox="1"/>
          <p:nvPr/>
        </p:nvSpPr>
        <p:spPr>
          <a:xfrm>
            <a:off x="6356125" y="3429000"/>
            <a:ext cx="54001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Mystery:</a:t>
            </a:r>
          </a:p>
          <a:p>
            <a:endParaRPr lang="en-US" sz="800" dirty="0"/>
          </a:p>
          <a:p>
            <a:r>
              <a:rPr lang="en-US" sz="2400" dirty="0">
                <a:latin typeface="+mj-lt"/>
              </a:rPr>
              <a:t>What is the unexpected information for?</a:t>
            </a:r>
          </a:p>
          <a:p>
            <a:r>
              <a:rPr lang="en-US" sz="2400" dirty="0">
                <a:latin typeface="+mj-lt"/>
              </a:rPr>
              <a:t>Why is it captured?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4F5B56-1B65-1848-8E90-836F59898105}"/>
              </a:ext>
            </a:extLst>
          </p:cNvPr>
          <p:cNvSpPr txBox="1"/>
          <p:nvPr/>
        </p:nvSpPr>
        <p:spPr>
          <a:xfrm>
            <a:off x="6633261" y="4932218"/>
            <a:ext cx="5050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 will need new concepts to solve the mystery</a:t>
            </a:r>
          </a:p>
        </p:txBody>
      </p:sp>
    </p:spTree>
    <p:extLst>
      <p:ext uri="{BB962C8B-B14F-4D97-AF65-F5344CB8AC3E}">
        <p14:creationId xmlns:p14="http://schemas.microsoft.com/office/powerpoint/2010/main" val="2353263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E2F288-F1F3-D64E-A14E-97758AB46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76890-E15B-F340-9E2B-6ACE47389C81}" type="slidenum">
              <a:rPr lang="en-US" smtClean="0"/>
              <a:t>12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068E71-857F-1E4D-A75A-50BC49841A6B}"/>
              </a:ext>
            </a:extLst>
          </p:cNvPr>
          <p:cNvSpPr txBox="1"/>
          <p:nvPr/>
        </p:nvSpPr>
        <p:spPr>
          <a:xfrm>
            <a:off x="969818" y="443345"/>
            <a:ext cx="8354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``IS’’ Hierarchy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F7A5EC4-D901-7F47-8D58-777F3C1E23FF}"/>
              </a:ext>
            </a:extLst>
          </p:cNvPr>
          <p:cNvGrpSpPr/>
          <p:nvPr/>
        </p:nvGrpSpPr>
        <p:grpSpPr>
          <a:xfrm>
            <a:off x="333142" y="1999570"/>
            <a:ext cx="5756552" cy="2720278"/>
            <a:chOff x="1095594" y="2006238"/>
            <a:chExt cx="5756552" cy="27202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F688995-11FA-494A-9560-5EEE17EE5D4E}"/>
                </a:ext>
              </a:extLst>
            </p:cNvPr>
            <p:cNvSpPr txBox="1"/>
            <p:nvPr/>
          </p:nvSpPr>
          <p:spPr>
            <a:xfrm>
              <a:off x="1095594" y="2006238"/>
              <a:ext cx="18703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+mj-lt"/>
                </a:rPr>
                <a:t>Animal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D90C997-20DC-7C4D-A2D8-D4629ED25637}"/>
                </a:ext>
              </a:extLst>
            </p:cNvPr>
            <p:cNvCxnSpPr/>
            <p:nvPr/>
          </p:nvCxnSpPr>
          <p:spPr>
            <a:xfrm flipV="1">
              <a:off x="2030776" y="2529458"/>
              <a:ext cx="0" cy="4604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F0FC0B-321B-F141-9F25-03FCD3D20926}"/>
                </a:ext>
              </a:extLst>
            </p:cNvPr>
            <p:cNvSpPr txBox="1"/>
            <p:nvPr/>
          </p:nvSpPr>
          <p:spPr>
            <a:xfrm>
              <a:off x="1095594" y="3005346"/>
              <a:ext cx="18703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+mj-lt"/>
                </a:rPr>
                <a:t>Mammal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464197E-79A9-5647-B481-13D27DC032E9}"/>
                </a:ext>
              </a:extLst>
            </p:cNvPr>
            <p:cNvCxnSpPr/>
            <p:nvPr/>
          </p:nvCxnSpPr>
          <p:spPr>
            <a:xfrm flipV="1">
              <a:off x="2030776" y="3639448"/>
              <a:ext cx="0" cy="4604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60853E-F3E5-984D-ACD2-D483349E6B1E}"/>
                </a:ext>
              </a:extLst>
            </p:cNvPr>
            <p:cNvSpPr txBox="1"/>
            <p:nvPr/>
          </p:nvSpPr>
          <p:spPr>
            <a:xfrm>
              <a:off x="1095594" y="4203296"/>
              <a:ext cx="18703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+mj-lt"/>
                </a:rPr>
                <a:t>Human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AF5C37-FC94-934C-97E9-022F2BBDE549}"/>
                </a:ext>
              </a:extLst>
            </p:cNvPr>
            <p:cNvSpPr txBox="1"/>
            <p:nvPr/>
          </p:nvSpPr>
          <p:spPr>
            <a:xfrm>
              <a:off x="3527066" y="3142127"/>
              <a:ext cx="17318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Type Hierarchy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4BDBD7-BD2E-7645-9191-69276E4391B3}"/>
                </a:ext>
              </a:extLst>
            </p:cNvPr>
            <p:cNvSpPr txBox="1"/>
            <p:nvPr/>
          </p:nvSpPr>
          <p:spPr>
            <a:xfrm>
              <a:off x="3527065" y="3639448"/>
              <a:ext cx="33250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Think of it as the ``IS” hierarch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1C7829-7F25-FD43-AC3C-5F86F853738E}"/>
                </a:ext>
              </a:extLst>
            </p:cNvPr>
            <p:cNvSpPr txBox="1"/>
            <p:nvPr/>
          </p:nvSpPr>
          <p:spPr>
            <a:xfrm>
              <a:off x="3527067" y="4197112"/>
              <a:ext cx="2983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Example: </a:t>
              </a:r>
              <a:r>
                <a:rPr lang="en-US" i="1" dirty="0">
                  <a:solidFill>
                    <a:schemeClr val="bg1">
                      <a:lumMod val="50000"/>
                    </a:schemeClr>
                  </a:solidFill>
                </a:rPr>
                <a:t>mammal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 IS </a:t>
              </a:r>
              <a:r>
                <a:rPr lang="en-US" i="1" dirty="0">
                  <a:solidFill>
                    <a:schemeClr val="bg1">
                      <a:lumMod val="50000"/>
                    </a:schemeClr>
                  </a:solidFill>
                </a:rPr>
                <a:t>animal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94B85D8-EDF8-AD4D-86BF-18384340A589}"/>
              </a:ext>
            </a:extLst>
          </p:cNvPr>
          <p:cNvSpPr txBox="1"/>
          <p:nvPr/>
        </p:nvSpPr>
        <p:spPr>
          <a:xfrm>
            <a:off x="6444867" y="1131741"/>
            <a:ext cx="49127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A naming scheme for graphs requires:</a:t>
            </a:r>
          </a:p>
          <a:p>
            <a:endParaRPr lang="en-US" sz="800" dirty="0">
              <a:latin typeface="+mj-lt"/>
            </a:endParaRPr>
          </a:p>
          <a:p>
            <a:r>
              <a:rPr lang="en-US" sz="2400" dirty="0">
                <a:latin typeface="+mj-lt"/>
              </a:rPr>
              <a:t>``IS’’ Node  and ``IS’’ Edge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E64C8E9-4FB5-8847-89A5-84102FFBC910}"/>
              </a:ext>
            </a:extLst>
          </p:cNvPr>
          <p:cNvGrpSpPr/>
          <p:nvPr/>
        </p:nvGrpSpPr>
        <p:grpSpPr>
          <a:xfrm>
            <a:off x="7331337" y="2616904"/>
            <a:ext cx="3139806" cy="2615069"/>
            <a:chOff x="7503070" y="2968150"/>
            <a:chExt cx="3139806" cy="261506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65F3BAF-9895-C546-908D-3908061A7014}"/>
                </a:ext>
              </a:extLst>
            </p:cNvPr>
            <p:cNvSpPr txBox="1"/>
            <p:nvPr/>
          </p:nvSpPr>
          <p:spPr>
            <a:xfrm>
              <a:off x="8471971" y="3933022"/>
              <a:ext cx="10466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Control Node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EA46A74-1B03-9C4F-86B0-BA06B5A773DA}"/>
                </a:ext>
              </a:extLst>
            </p:cNvPr>
            <p:cNvCxnSpPr/>
            <p:nvPr/>
          </p:nvCxnSpPr>
          <p:spPr>
            <a:xfrm flipV="1">
              <a:off x="8980583" y="3359709"/>
              <a:ext cx="0" cy="4604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FDB58A2-2892-4E44-8A35-F102D9296D2E}"/>
                </a:ext>
              </a:extLst>
            </p:cNvPr>
            <p:cNvSpPr txBox="1"/>
            <p:nvPr/>
          </p:nvSpPr>
          <p:spPr>
            <a:xfrm>
              <a:off x="8457282" y="2968150"/>
              <a:ext cx="10466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Node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450A934-2631-9F41-96AB-62B527A8C41E}"/>
                </a:ext>
              </a:extLst>
            </p:cNvPr>
            <p:cNvGrpSpPr/>
            <p:nvPr/>
          </p:nvGrpSpPr>
          <p:grpSpPr>
            <a:xfrm>
              <a:off x="7503070" y="4936886"/>
              <a:ext cx="3139806" cy="646333"/>
              <a:chOff x="7932728" y="4834567"/>
              <a:chExt cx="3139806" cy="646333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4257A6-FE7D-8448-BD82-2058E0B86336}"/>
                  </a:ext>
                </a:extLst>
              </p:cNvPr>
              <p:cNvSpPr txBox="1"/>
              <p:nvPr/>
            </p:nvSpPr>
            <p:spPr>
              <a:xfrm>
                <a:off x="7932728" y="4834569"/>
                <a:ext cx="10466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Branch Node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C299801-0355-4840-B72E-D88673826CC6}"/>
                  </a:ext>
                </a:extLst>
              </p:cNvPr>
              <p:cNvSpPr txBox="1"/>
              <p:nvPr/>
            </p:nvSpPr>
            <p:spPr>
              <a:xfrm>
                <a:off x="8979330" y="4834568"/>
                <a:ext cx="10466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SWITCH Node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57DBE0E-D21C-824F-A610-B0A4DBEADD65}"/>
                  </a:ext>
                </a:extLst>
              </p:cNvPr>
              <p:cNvSpPr txBox="1"/>
              <p:nvPr/>
            </p:nvSpPr>
            <p:spPr>
              <a:xfrm>
                <a:off x="10025932" y="4834567"/>
                <a:ext cx="10466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Loop Header</a:t>
                </a:r>
              </a:p>
            </p:txBody>
          </p: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D59FB2A-F82A-0841-97D0-F73712A26674}"/>
                </a:ext>
              </a:extLst>
            </p:cNvPr>
            <p:cNvCxnSpPr/>
            <p:nvPr/>
          </p:nvCxnSpPr>
          <p:spPr>
            <a:xfrm flipV="1">
              <a:off x="8995272" y="4486222"/>
              <a:ext cx="0" cy="4604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89CDF7A-2A9E-3B41-9646-9797AE3028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6371" y="4486222"/>
              <a:ext cx="793118" cy="5340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E7BB7FE-8BAF-0D41-B727-FD7A183B72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99715" y="4509585"/>
              <a:ext cx="793118" cy="5340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700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E2F288-F1F3-D64E-A14E-97758AB46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76890-E15B-F340-9E2B-6ACE47389C81}" type="slidenum">
              <a:rPr lang="en-US" smtClean="0"/>
              <a:t>13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068E71-857F-1E4D-A75A-50BC49841A6B}"/>
              </a:ext>
            </a:extLst>
          </p:cNvPr>
          <p:cNvSpPr txBox="1"/>
          <p:nvPr/>
        </p:nvSpPr>
        <p:spPr>
          <a:xfrm>
            <a:off x="969818" y="443345"/>
            <a:ext cx="8354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``CONTAINMENT’’ Hierarchy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C2F080-B296-B042-A662-D198F5571677}"/>
              </a:ext>
            </a:extLst>
          </p:cNvPr>
          <p:cNvSpPr txBox="1"/>
          <p:nvPr/>
        </p:nvSpPr>
        <p:spPr>
          <a:xfrm>
            <a:off x="694063" y="1476260"/>
            <a:ext cx="2919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Why CONTAINMENT?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270361-091F-1641-AC08-D95CC8BB92E6}"/>
              </a:ext>
            </a:extLst>
          </p:cNvPr>
          <p:cNvCxnSpPr>
            <a:cxnSpLocks/>
          </p:cNvCxnSpPr>
          <p:nvPr/>
        </p:nvCxnSpPr>
        <p:spPr>
          <a:xfrm rot="16200000" flipV="1">
            <a:off x="3843759" y="1464328"/>
            <a:ext cx="0" cy="4604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0111586-584D-774D-8ADD-86FD4D8A62D3}"/>
              </a:ext>
            </a:extLst>
          </p:cNvPr>
          <p:cNvSpPr txBox="1"/>
          <p:nvPr/>
        </p:nvSpPr>
        <p:spPr>
          <a:xfrm>
            <a:off x="4239658" y="1463720"/>
            <a:ext cx="3978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Software is a graph of graphs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13ADF80-0196-414D-9D01-28037F6249D6}"/>
              </a:ext>
            </a:extLst>
          </p:cNvPr>
          <p:cNvGrpSpPr/>
          <p:nvPr/>
        </p:nvGrpSpPr>
        <p:grpSpPr>
          <a:xfrm>
            <a:off x="2897161" y="2002876"/>
            <a:ext cx="4121348" cy="1304692"/>
            <a:chOff x="1443211" y="2037819"/>
            <a:chExt cx="4121348" cy="130469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F6ABB32-026C-0949-8A27-5D5642687A5F}"/>
                </a:ext>
              </a:extLst>
            </p:cNvPr>
            <p:cNvGrpSpPr/>
            <p:nvPr/>
          </p:nvGrpSpPr>
          <p:grpSpPr>
            <a:xfrm>
              <a:off x="1443211" y="2443686"/>
              <a:ext cx="1301244" cy="544862"/>
              <a:chOff x="1443211" y="2443686"/>
              <a:chExt cx="1301244" cy="544862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3B19B8B-8C12-5A40-A899-C88FD398CAC6}"/>
                  </a:ext>
                </a:extLst>
              </p:cNvPr>
              <p:cNvSpPr txBox="1"/>
              <p:nvPr/>
            </p:nvSpPr>
            <p:spPr>
              <a:xfrm>
                <a:off x="1443211" y="2465328"/>
                <a:ext cx="462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A</a:t>
                </a: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494D2E8A-1882-284A-91D1-989F797874E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136145" y="2542280"/>
                <a:ext cx="0" cy="4604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6AC0C9-98E0-1E4B-BE52-17B10908BCC0}"/>
                  </a:ext>
                </a:extLst>
              </p:cNvPr>
              <p:cNvSpPr txBox="1"/>
              <p:nvPr/>
            </p:nvSpPr>
            <p:spPr>
              <a:xfrm>
                <a:off x="1905919" y="2443686"/>
                <a:ext cx="8385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i="1" dirty="0"/>
                  <a:t>contains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15E4D4E-79DC-B341-8811-FBC900CEF58D}"/>
                </a:ext>
              </a:extLst>
            </p:cNvPr>
            <p:cNvGrpSpPr/>
            <p:nvPr/>
          </p:nvGrpSpPr>
          <p:grpSpPr>
            <a:xfrm>
              <a:off x="2556541" y="2443686"/>
              <a:ext cx="1301244" cy="544862"/>
              <a:chOff x="1443211" y="2443686"/>
              <a:chExt cx="1301244" cy="544862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A0F329-042A-D043-8B8D-89331335D618}"/>
                  </a:ext>
                </a:extLst>
              </p:cNvPr>
              <p:cNvSpPr txBox="1"/>
              <p:nvPr/>
            </p:nvSpPr>
            <p:spPr>
              <a:xfrm>
                <a:off x="1443211" y="2465328"/>
                <a:ext cx="462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B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5505DB39-F46E-7A41-BC9B-D0C5C884258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136145" y="2542280"/>
                <a:ext cx="0" cy="46045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28F8A7E-0FAD-3543-9970-8F96A89C28B1}"/>
                  </a:ext>
                </a:extLst>
              </p:cNvPr>
              <p:cNvSpPr txBox="1"/>
              <p:nvPr/>
            </p:nvSpPr>
            <p:spPr>
              <a:xfrm>
                <a:off x="1905919" y="2443686"/>
                <a:ext cx="8385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i="1" dirty="0"/>
                  <a:t>contains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0454C62-68F2-324F-A0DE-125CFDF9221C}"/>
                </a:ext>
              </a:extLst>
            </p:cNvPr>
            <p:cNvSpPr txBox="1"/>
            <p:nvPr/>
          </p:nvSpPr>
          <p:spPr>
            <a:xfrm>
              <a:off x="3813799" y="2465328"/>
              <a:ext cx="4627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C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C356A84-EE30-514C-B120-AC5DD32D4C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0251" y="2321071"/>
              <a:ext cx="786147" cy="3288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D705B5-635A-8A47-AB69-669C1FBAF7FE}"/>
                </a:ext>
              </a:extLst>
            </p:cNvPr>
            <p:cNvSpPr txBox="1"/>
            <p:nvPr/>
          </p:nvSpPr>
          <p:spPr>
            <a:xfrm>
              <a:off x="4073985" y="2156883"/>
              <a:ext cx="8385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/>
                <a:t>contains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EE6AC83-CC07-3F46-B23E-3C001E8412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60251" y="2798360"/>
              <a:ext cx="786147" cy="3288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0EEC5C-59C8-5E45-9772-A9E8F1EAA3F8}"/>
                </a:ext>
              </a:extLst>
            </p:cNvPr>
            <p:cNvSpPr txBox="1"/>
            <p:nvPr/>
          </p:nvSpPr>
          <p:spPr>
            <a:xfrm>
              <a:off x="4073985" y="2927657"/>
              <a:ext cx="8385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/>
                <a:t>contains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8B14D55-F758-FC4F-9E34-F1F1EB66364C}"/>
                </a:ext>
              </a:extLst>
            </p:cNvPr>
            <p:cNvSpPr txBox="1"/>
            <p:nvPr/>
          </p:nvSpPr>
          <p:spPr>
            <a:xfrm>
              <a:off x="5083633" y="2037819"/>
              <a:ext cx="4627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D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029585D-48A4-3146-95C9-1F26D59AAF8D}"/>
                </a:ext>
              </a:extLst>
            </p:cNvPr>
            <p:cNvSpPr txBox="1"/>
            <p:nvPr/>
          </p:nvSpPr>
          <p:spPr>
            <a:xfrm>
              <a:off x="5101851" y="2819291"/>
              <a:ext cx="4627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E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5B6FA61-96B2-AE40-945B-DB7EABF2F5C3}"/>
              </a:ext>
            </a:extLst>
          </p:cNvPr>
          <p:cNvSpPr txBox="1"/>
          <p:nvPr/>
        </p:nvSpPr>
        <p:spPr>
          <a:xfrm>
            <a:off x="7437863" y="2243372"/>
            <a:ext cx="3323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 contains B; B contains C;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C contains D and E. All are nodes.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71E01CB-FD7F-4840-8313-FFAFAA787746}"/>
              </a:ext>
            </a:extLst>
          </p:cNvPr>
          <p:cNvSpPr txBox="1"/>
          <p:nvPr/>
        </p:nvSpPr>
        <p:spPr>
          <a:xfrm>
            <a:off x="703122" y="4137817"/>
            <a:ext cx="1389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Alternate Visualization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264A56D-D6C9-A547-BBD8-77F76B761466}"/>
              </a:ext>
            </a:extLst>
          </p:cNvPr>
          <p:cNvGrpSpPr/>
          <p:nvPr/>
        </p:nvGrpSpPr>
        <p:grpSpPr>
          <a:xfrm>
            <a:off x="2591107" y="3477350"/>
            <a:ext cx="7550727" cy="2141527"/>
            <a:chOff x="2618509" y="3354729"/>
            <a:chExt cx="7550727" cy="2141527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B05F2D0-2FFC-5A48-87B1-23274BDB0787}"/>
                </a:ext>
              </a:extLst>
            </p:cNvPr>
            <p:cNvSpPr/>
            <p:nvPr/>
          </p:nvSpPr>
          <p:spPr>
            <a:xfrm>
              <a:off x="2618509" y="3368421"/>
              <a:ext cx="7550727" cy="212783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ECB5B9E-CCC4-B34E-AE62-F42CA0D42E4A}"/>
                </a:ext>
              </a:extLst>
            </p:cNvPr>
            <p:cNvSpPr/>
            <p:nvPr/>
          </p:nvSpPr>
          <p:spPr>
            <a:xfrm>
              <a:off x="3117274" y="3695815"/>
              <a:ext cx="6553200" cy="16104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6203FEE-6502-F349-9AB8-B97A77D34861}"/>
                </a:ext>
              </a:extLst>
            </p:cNvPr>
            <p:cNvSpPr/>
            <p:nvPr/>
          </p:nvSpPr>
          <p:spPr>
            <a:xfrm>
              <a:off x="3613534" y="4019780"/>
              <a:ext cx="5371138" cy="114856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D9BAA7B-5BCD-D84D-894C-2ABDB590914D}"/>
                </a:ext>
              </a:extLst>
            </p:cNvPr>
            <p:cNvSpPr txBox="1"/>
            <p:nvPr/>
          </p:nvSpPr>
          <p:spPr>
            <a:xfrm>
              <a:off x="2778760" y="3354729"/>
              <a:ext cx="4627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A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4CBB7D5-87FA-6F47-8794-3DB95BEFBD4F}"/>
                </a:ext>
              </a:extLst>
            </p:cNvPr>
            <p:cNvSpPr txBox="1"/>
            <p:nvPr/>
          </p:nvSpPr>
          <p:spPr>
            <a:xfrm>
              <a:off x="3333635" y="3790672"/>
              <a:ext cx="4883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B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79509B2-6D7D-464F-9A19-F142F64C2C11}"/>
                </a:ext>
              </a:extLst>
            </p:cNvPr>
            <p:cNvSpPr txBox="1"/>
            <p:nvPr/>
          </p:nvSpPr>
          <p:spPr>
            <a:xfrm>
              <a:off x="3756540" y="4137817"/>
              <a:ext cx="4831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914E6A7-9C59-DF48-B536-75023D66DBB8}"/>
                </a:ext>
              </a:extLst>
            </p:cNvPr>
            <p:cNvSpPr/>
            <p:nvPr/>
          </p:nvSpPr>
          <p:spPr>
            <a:xfrm>
              <a:off x="4160659" y="4346127"/>
              <a:ext cx="1724648" cy="5332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5505499-3DD5-F14B-B552-09148A76011E}"/>
                </a:ext>
              </a:extLst>
            </p:cNvPr>
            <p:cNvSpPr txBox="1"/>
            <p:nvPr/>
          </p:nvSpPr>
          <p:spPr>
            <a:xfrm>
              <a:off x="4254750" y="4392135"/>
              <a:ext cx="4831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D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46E61A5-4D1C-EE47-BD10-8124E6F045BA}"/>
                </a:ext>
              </a:extLst>
            </p:cNvPr>
            <p:cNvSpPr/>
            <p:nvPr/>
          </p:nvSpPr>
          <p:spPr>
            <a:xfrm>
              <a:off x="6647081" y="4346127"/>
              <a:ext cx="1724648" cy="5332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7D320E0-BC82-BB4B-8950-9597600C46E5}"/>
                </a:ext>
              </a:extLst>
            </p:cNvPr>
            <p:cNvSpPr txBox="1"/>
            <p:nvPr/>
          </p:nvSpPr>
          <p:spPr>
            <a:xfrm>
              <a:off x="6741172" y="4392135"/>
              <a:ext cx="4831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E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D0A4A998-A6BA-D14D-B538-6751B3D081C4}"/>
              </a:ext>
            </a:extLst>
          </p:cNvPr>
          <p:cNvSpPr txBox="1"/>
          <p:nvPr/>
        </p:nvSpPr>
        <p:spPr>
          <a:xfrm>
            <a:off x="3169461" y="5763804"/>
            <a:ext cx="5208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CONTAINMENT EDGES = # Concentric rectangles  - 1</a:t>
            </a:r>
          </a:p>
        </p:txBody>
      </p:sp>
    </p:spTree>
    <p:extLst>
      <p:ext uri="{BB962C8B-B14F-4D97-AF65-F5344CB8AC3E}">
        <p14:creationId xmlns:p14="http://schemas.microsoft.com/office/powerpoint/2010/main" val="364525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7" grpId="0"/>
      <p:bldP spid="40" grpId="0"/>
      <p:bldP spid="5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E2F288-F1F3-D64E-A14E-97758AB46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76890-E15B-F340-9E2B-6ACE47389C81}" type="slidenum">
              <a:rPr lang="en-US" smtClean="0"/>
              <a:t>14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068E71-857F-1E4D-A75A-50BC49841A6B}"/>
              </a:ext>
            </a:extLst>
          </p:cNvPr>
          <p:cNvSpPr txBox="1"/>
          <p:nvPr/>
        </p:nvSpPr>
        <p:spPr>
          <a:xfrm>
            <a:off x="969818" y="443345"/>
            <a:ext cx="8354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``CONTAINMENT’’ hierarchy in software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4131A64-8F1B-E54C-B658-0FB7C30275D6}"/>
              </a:ext>
            </a:extLst>
          </p:cNvPr>
          <p:cNvGrpSpPr/>
          <p:nvPr/>
        </p:nvGrpSpPr>
        <p:grpSpPr>
          <a:xfrm>
            <a:off x="2008223" y="1719619"/>
            <a:ext cx="7550727" cy="2127835"/>
            <a:chOff x="2092890" y="3859829"/>
            <a:chExt cx="7550727" cy="2127835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B05F2D0-2FFC-5A48-87B1-23274BDB0787}"/>
                </a:ext>
              </a:extLst>
            </p:cNvPr>
            <p:cNvSpPr/>
            <p:nvPr/>
          </p:nvSpPr>
          <p:spPr>
            <a:xfrm>
              <a:off x="2092890" y="3859829"/>
              <a:ext cx="7550727" cy="212783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D9BAA7B-5BCD-D84D-894C-2ABDB590914D}"/>
                </a:ext>
              </a:extLst>
            </p:cNvPr>
            <p:cNvSpPr txBox="1"/>
            <p:nvPr/>
          </p:nvSpPr>
          <p:spPr>
            <a:xfrm>
              <a:off x="2171768" y="3976774"/>
              <a:ext cx="1423665" cy="341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XINU package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04B6641-A512-7F42-A6A2-E0E8F2F350C9}"/>
              </a:ext>
            </a:extLst>
          </p:cNvPr>
          <p:cNvGrpSpPr/>
          <p:nvPr/>
        </p:nvGrpSpPr>
        <p:grpSpPr>
          <a:xfrm>
            <a:off x="2734733" y="2112412"/>
            <a:ext cx="6553200" cy="1610476"/>
            <a:chOff x="49091" y="1380799"/>
            <a:chExt cx="6553200" cy="1610476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ECB5B9E-CCC4-B34E-AE62-F42CA0D42E4A}"/>
                </a:ext>
              </a:extLst>
            </p:cNvPr>
            <p:cNvSpPr/>
            <p:nvPr/>
          </p:nvSpPr>
          <p:spPr>
            <a:xfrm>
              <a:off x="49091" y="1380799"/>
              <a:ext cx="6553200" cy="16104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4CBB7D5-87FA-6F47-8794-3DB95BEFBD4F}"/>
                </a:ext>
              </a:extLst>
            </p:cNvPr>
            <p:cNvSpPr txBox="1"/>
            <p:nvPr/>
          </p:nvSpPr>
          <p:spPr>
            <a:xfrm>
              <a:off x="193453" y="1400785"/>
              <a:ext cx="17538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dswrite.c file 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57A8C9D-CC69-584D-A361-2CDF919BCB27}"/>
              </a:ext>
            </a:extLst>
          </p:cNvPr>
          <p:cNvGrpSpPr/>
          <p:nvPr/>
        </p:nvGrpSpPr>
        <p:grpSpPr>
          <a:xfrm>
            <a:off x="4732482" y="2778286"/>
            <a:ext cx="3938280" cy="737150"/>
            <a:chOff x="8060268" y="1303412"/>
            <a:chExt cx="3938280" cy="73715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79509B2-6D7D-464F-9A19-F142F64C2C11}"/>
                </a:ext>
              </a:extLst>
            </p:cNvPr>
            <p:cNvSpPr txBox="1"/>
            <p:nvPr/>
          </p:nvSpPr>
          <p:spPr>
            <a:xfrm>
              <a:off x="8099649" y="1315550"/>
              <a:ext cx="13346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Control Node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914E6A7-9C59-DF48-B536-75023D66DBB8}"/>
                </a:ext>
              </a:extLst>
            </p:cNvPr>
            <p:cNvSpPr/>
            <p:nvPr/>
          </p:nvSpPr>
          <p:spPr>
            <a:xfrm>
              <a:off x="8060268" y="1303412"/>
              <a:ext cx="3938280" cy="7371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1149AB7-3DD8-9743-A52E-2CCB94170583}"/>
              </a:ext>
            </a:extLst>
          </p:cNvPr>
          <p:cNvGrpSpPr/>
          <p:nvPr/>
        </p:nvGrpSpPr>
        <p:grpSpPr>
          <a:xfrm>
            <a:off x="6257276" y="2889908"/>
            <a:ext cx="575707" cy="533299"/>
            <a:chOff x="10080737" y="3710124"/>
            <a:chExt cx="575707" cy="53329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5505499-3DD5-F14B-B552-09148A76011E}"/>
                </a:ext>
              </a:extLst>
            </p:cNvPr>
            <p:cNvSpPr txBox="1"/>
            <p:nvPr/>
          </p:nvSpPr>
          <p:spPr>
            <a:xfrm>
              <a:off x="10222056" y="3807495"/>
              <a:ext cx="4343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X1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46E61A5-4D1C-EE47-BD10-8124E6F045BA}"/>
                </a:ext>
              </a:extLst>
            </p:cNvPr>
            <p:cNvSpPr/>
            <p:nvPr/>
          </p:nvSpPr>
          <p:spPr>
            <a:xfrm>
              <a:off x="10080737" y="3710124"/>
              <a:ext cx="575707" cy="5332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32DBD05-C658-C449-9F2D-348FE2BD1CB1}"/>
              </a:ext>
            </a:extLst>
          </p:cNvPr>
          <p:cNvGrpSpPr/>
          <p:nvPr/>
        </p:nvGrpSpPr>
        <p:grpSpPr>
          <a:xfrm>
            <a:off x="3651922" y="2470952"/>
            <a:ext cx="5371138" cy="1148564"/>
            <a:chOff x="7085409" y="2301061"/>
            <a:chExt cx="5371138" cy="1148564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6203FEE-6502-F349-9AB8-B97A77D34861}"/>
                </a:ext>
              </a:extLst>
            </p:cNvPr>
            <p:cNvSpPr/>
            <p:nvPr/>
          </p:nvSpPr>
          <p:spPr>
            <a:xfrm>
              <a:off x="7085409" y="2301062"/>
              <a:ext cx="5371138" cy="114856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7D320E0-BC82-BB4B-8950-9597600C46E5}"/>
                </a:ext>
              </a:extLst>
            </p:cNvPr>
            <p:cNvSpPr txBox="1"/>
            <p:nvPr/>
          </p:nvSpPr>
          <p:spPr>
            <a:xfrm>
              <a:off x="7194285" y="2301061"/>
              <a:ext cx="1560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dswrite function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EB00EC7-382A-B843-9514-E7ED8FCD0242}"/>
              </a:ext>
            </a:extLst>
          </p:cNvPr>
          <p:cNvGrpSpPr/>
          <p:nvPr/>
        </p:nvGrpSpPr>
        <p:grpSpPr>
          <a:xfrm>
            <a:off x="7055560" y="2889908"/>
            <a:ext cx="575707" cy="533299"/>
            <a:chOff x="10080737" y="3710124"/>
            <a:chExt cx="575707" cy="533299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A8CB3DC-C90A-3D4C-89D0-E8254A5F9CEA}"/>
                </a:ext>
              </a:extLst>
            </p:cNvPr>
            <p:cNvSpPr txBox="1"/>
            <p:nvPr/>
          </p:nvSpPr>
          <p:spPr>
            <a:xfrm>
              <a:off x="10222056" y="3807495"/>
              <a:ext cx="4343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X2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D8F35C1-1520-A849-AD62-79FABEE9B299}"/>
                </a:ext>
              </a:extLst>
            </p:cNvPr>
            <p:cNvSpPr/>
            <p:nvPr/>
          </p:nvSpPr>
          <p:spPr>
            <a:xfrm>
              <a:off x="10080737" y="3710124"/>
              <a:ext cx="575707" cy="5332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67802E3-0EAA-1A4F-9ECC-12A01671B7B0}"/>
              </a:ext>
            </a:extLst>
          </p:cNvPr>
          <p:cNvGrpSpPr/>
          <p:nvPr/>
        </p:nvGrpSpPr>
        <p:grpSpPr>
          <a:xfrm>
            <a:off x="7851187" y="2889908"/>
            <a:ext cx="575707" cy="533299"/>
            <a:chOff x="10080737" y="3710124"/>
            <a:chExt cx="575707" cy="533299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3A1CCA0-50A5-CE4B-8DBE-7938E8B77721}"/>
                </a:ext>
              </a:extLst>
            </p:cNvPr>
            <p:cNvSpPr txBox="1"/>
            <p:nvPr/>
          </p:nvSpPr>
          <p:spPr>
            <a:xfrm>
              <a:off x="10222056" y="3807495"/>
              <a:ext cx="4343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X3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AABA25A-007B-A74A-904D-FB0DAD6280C7}"/>
                </a:ext>
              </a:extLst>
            </p:cNvPr>
            <p:cNvSpPr/>
            <p:nvPr/>
          </p:nvSpPr>
          <p:spPr>
            <a:xfrm>
              <a:off x="10080737" y="3710124"/>
              <a:ext cx="575707" cy="5332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D845272-3535-814B-94E5-1D8F4DFD94DC}"/>
              </a:ext>
            </a:extLst>
          </p:cNvPr>
          <p:cNvSpPr txBox="1"/>
          <p:nvPr/>
        </p:nvSpPr>
        <p:spPr>
          <a:xfrm>
            <a:off x="2686929" y="4499942"/>
            <a:ext cx="5164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could x1, x2, x3 be?</a:t>
            </a:r>
          </a:p>
        </p:txBody>
      </p:sp>
    </p:spTree>
    <p:extLst>
      <p:ext uri="{BB962C8B-B14F-4D97-AF65-F5344CB8AC3E}">
        <p14:creationId xmlns:p14="http://schemas.microsoft.com/office/powerpoint/2010/main" val="130106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322785-1EF9-8748-82B2-59EFF30D8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76890-E15B-F340-9E2B-6ACE47389C81}" type="slidenum">
              <a:rPr lang="en-US" smtClean="0"/>
              <a:t>15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8710E2-9A31-EC49-9CCC-BF238A67AB20}"/>
              </a:ext>
            </a:extLst>
          </p:cNvPr>
          <p:cNvSpPr txBox="1"/>
          <p:nvPr/>
        </p:nvSpPr>
        <p:spPr>
          <a:xfrm>
            <a:off x="969818" y="443345"/>
            <a:ext cx="6938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The graph inside a control node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B3C0C-57DD-E944-85FD-F11DD7BE7A6A}"/>
              </a:ext>
            </a:extLst>
          </p:cNvPr>
          <p:cNvSpPr txBox="1"/>
          <p:nvPr/>
        </p:nvSpPr>
        <p:spPr>
          <a:xfrm>
            <a:off x="762000" y="3996267"/>
            <a:ext cx="2048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S: z = x + 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343500-E0C6-7046-9984-FC4966BE27CD}"/>
              </a:ext>
            </a:extLst>
          </p:cNvPr>
          <p:cNvSpPr txBox="1"/>
          <p:nvPr/>
        </p:nvSpPr>
        <p:spPr>
          <a:xfrm>
            <a:off x="745067" y="1186357"/>
            <a:ext cx="1092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Preamble: Control node is for a program statement, and it is connected by the </a:t>
            </a:r>
            <a:r>
              <a:rPr lang="en-US" sz="2000" i="1" dirty="0">
                <a:solidFill>
                  <a:schemeClr val="bg1">
                    <a:lumMod val="50000"/>
                  </a:schemeClr>
                </a:solidFill>
              </a:rPr>
              <a:t>successor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one or more edges which are for the next statements to be executed.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50BD52-F149-1F4C-9E07-84A875F03BB5}"/>
              </a:ext>
            </a:extLst>
          </p:cNvPr>
          <p:cNvSpPr txBox="1"/>
          <p:nvPr/>
        </p:nvSpPr>
        <p:spPr>
          <a:xfrm>
            <a:off x="762000" y="2184197"/>
            <a:ext cx="10339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The control node C(S) for statement S must capture the complete semantics of S. The control node contains a graph to capture the semantics.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A042E2-3BE4-F54B-894B-D403464C27B2}"/>
              </a:ext>
            </a:extLst>
          </p:cNvPr>
          <p:cNvSpPr txBox="1"/>
          <p:nvPr/>
        </p:nvSpPr>
        <p:spPr>
          <a:xfrm>
            <a:off x="762000" y="3100828"/>
            <a:ext cx="11073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Let’s do examples to understand the graph is contained in the control node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76BBD48-B3B8-4F4B-A247-7E1F77CEEEFE}"/>
              </a:ext>
            </a:extLst>
          </p:cNvPr>
          <p:cNvGrpSpPr/>
          <p:nvPr/>
        </p:nvGrpSpPr>
        <p:grpSpPr>
          <a:xfrm>
            <a:off x="3119948" y="4037769"/>
            <a:ext cx="1210771" cy="638422"/>
            <a:chOff x="4445900" y="3996267"/>
            <a:chExt cx="1210771" cy="63842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4AF72B-6D86-3D47-82FB-474AB2127FA1}"/>
                </a:ext>
              </a:extLst>
            </p:cNvPr>
            <p:cNvSpPr txBox="1"/>
            <p:nvPr/>
          </p:nvSpPr>
          <p:spPr>
            <a:xfrm>
              <a:off x="4445900" y="3996267"/>
              <a:ext cx="4473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Z=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419AFB-C645-4647-9611-CD25EC2B0208}"/>
                </a:ext>
              </a:extLst>
            </p:cNvPr>
            <p:cNvSpPr txBox="1"/>
            <p:nvPr/>
          </p:nvSpPr>
          <p:spPr>
            <a:xfrm>
              <a:off x="5147733" y="3996267"/>
              <a:ext cx="4473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F607D1F-AB04-E648-A2E6-117853A687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7732" y="4343621"/>
              <a:ext cx="223682" cy="2910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6A51DC5-A692-9B4B-A96D-ADFA659C28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32989" y="4343621"/>
              <a:ext cx="223682" cy="2910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411208F-967F-D44E-9926-1AF4C42273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83491" y="4196322"/>
              <a:ext cx="37608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C737834-6EDA-F241-A316-95EC1EC3068B}"/>
              </a:ext>
            </a:extLst>
          </p:cNvPr>
          <p:cNvSpPr txBox="1"/>
          <p:nvPr/>
        </p:nvSpPr>
        <p:spPr>
          <a:xfrm>
            <a:off x="4644352" y="3996267"/>
            <a:ext cx="7022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Statement S will be connected nodes S1 and S2 for x and y.  S1 and s2 are called the data flow nodes. We will study them later.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084EF8-2307-DF4E-91FF-3401BB8BB04B}"/>
              </a:ext>
            </a:extLst>
          </p:cNvPr>
          <p:cNvSpPr txBox="1"/>
          <p:nvPr/>
        </p:nvSpPr>
        <p:spPr>
          <a:xfrm>
            <a:off x="762000" y="4937359"/>
            <a:ext cx="2048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S: z = a + b*c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0EF0147-EE8D-D845-80B2-0C78BE00D970}"/>
              </a:ext>
            </a:extLst>
          </p:cNvPr>
          <p:cNvGrpSpPr/>
          <p:nvPr/>
        </p:nvGrpSpPr>
        <p:grpSpPr>
          <a:xfrm>
            <a:off x="3185607" y="4874132"/>
            <a:ext cx="1496027" cy="1254866"/>
            <a:chOff x="3216394" y="4984068"/>
            <a:chExt cx="1496027" cy="1254866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9563D6B-13C2-FA4A-859F-7A712A4B98B5}"/>
                </a:ext>
              </a:extLst>
            </p:cNvPr>
            <p:cNvGrpSpPr/>
            <p:nvPr/>
          </p:nvGrpSpPr>
          <p:grpSpPr>
            <a:xfrm>
              <a:off x="3216394" y="4984068"/>
              <a:ext cx="1210771" cy="638422"/>
              <a:chOff x="4445900" y="3996267"/>
              <a:chExt cx="1210771" cy="638422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023DE2-247C-134D-A4B5-1E574F25028F}"/>
                  </a:ext>
                </a:extLst>
              </p:cNvPr>
              <p:cNvSpPr txBox="1"/>
              <p:nvPr/>
            </p:nvSpPr>
            <p:spPr>
              <a:xfrm>
                <a:off x="4445900" y="3996267"/>
                <a:ext cx="4473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Z= 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BAC1B6-7E89-7042-8880-5506605C0D29}"/>
                  </a:ext>
                </a:extLst>
              </p:cNvPr>
              <p:cNvSpPr txBox="1"/>
              <p:nvPr/>
            </p:nvSpPr>
            <p:spPr>
              <a:xfrm>
                <a:off x="5147733" y="3996267"/>
                <a:ext cx="4473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A31DA883-5C8B-5647-A1E5-C119C74029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47732" y="4343621"/>
                <a:ext cx="223682" cy="29106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DC6CA65C-EE04-634F-9473-7C10C3584E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32989" y="4343621"/>
                <a:ext cx="223682" cy="29106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6B856543-A84A-EC41-96C9-553AA82BE0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83491" y="4196322"/>
                <a:ext cx="37608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D845D47-780D-9543-B21E-2065B2C9A54D}"/>
                </a:ext>
              </a:extLst>
            </p:cNvPr>
            <p:cNvSpPr txBox="1"/>
            <p:nvPr/>
          </p:nvSpPr>
          <p:spPr>
            <a:xfrm>
              <a:off x="4203483" y="5600512"/>
              <a:ext cx="4473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*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3D6D1AC-362A-DA49-B77E-30D07CCB7F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3482" y="5947866"/>
              <a:ext cx="223682" cy="2910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8046618-1C0B-E646-B29E-016503976B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88739" y="5947866"/>
              <a:ext cx="223682" cy="2910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585BA30-A544-894E-A448-B1E741BDFAE8}"/>
              </a:ext>
            </a:extLst>
          </p:cNvPr>
          <p:cNvSpPr txBox="1"/>
          <p:nvPr/>
        </p:nvSpPr>
        <p:spPr>
          <a:xfrm>
            <a:off x="4681634" y="5274242"/>
            <a:ext cx="664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Statement S will be connected to nodes S1, S2, and S3 for a, b, and c. </a:t>
            </a:r>
          </a:p>
        </p:txBody>
      </p:sp>
    </p:spTree>
    <p:extLst>
      <p:ext uri="{BB962C8B-B14F-4D97-AF65-F5344CB8AC3E}">
        <p14:creationId xmlns:p14="http://schemas.microsoft.com/office/powerpoint/2010/main" val="107007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20" grpId="0"/>
      <p:bldP spid="21" grpId="0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322785-1EF9-8748-82B2-59EFF30D8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76890-E15B-F340-9E2B-6ACE47389C81}" type="slidenum">
              <a:rPr lang="en-US" smtClean="0"/>
              <a:t>16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8710E2-9A31-EC49-9CCC-BF238A67AB20}"/>
              </a:ext>
            </a:extLst>
          </p:cNvPr>
          <p:cNvSpPr txBox="1"/>
          <p:nvPr/>
        </p:nvSpPr>
        <p:spPr>
          <a:xfrm>
            <a:off x="969818" y="443345"/>
            <a:ext cx="9969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Node CONTAINMENT examples for control nodes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B3C0C-57DD-E944-85FD-F11DD7BE7A6A}"/>
              </a:ext>
            </a:extLst>
          </p:cNvPr>
          <p:cNvSpPr txBox="1"/>
          <p:nvPr/>
        </p:nvSpPr>
        <p:spPr>
          <a:xfrm>
            <a:off x="669636" y="2062045"/>
            <a:ext cx="2048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S: z = x + y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76BBD48-B3B8-4F4B-A247-7E1F77CEEEFE}"/>
              </a:ext>
            </a:extLst>
          </p:cNvPr>
          <p:cNvGrpSpPr/>
          <p:nvPr/>
        </p:nvGrpSpPr>
        <p:grpSpPr>
          <a:xfrm>
            <a:off x="2852232" y="2103547"/>
            <a:ext cx="1386123" cy="638422"/>
            <a:chOff x="4270548" y="3996267"/>
            <a:chExt cx="1386123" cy="63842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4AF72B-6D86-3D47-82FB-474AB2127FA1}"/>
                </a:ext>
              </a:extLst>
            </p:cNvPr>
            <p:cNvSpPr txBox="1"/>
            <p:nvPr/>
          </p:nvSpPr>
          <p:spPr>
            <a:xfrm>
              <a:off x="4270548" y="3996267"/>
              <a:ext cx="6227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z =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419AFB-C645-4647-9611-CD25EC2B0208}"/>
                </a:ext>
              </a:extLst>
            </p:cNvPr>
            <p:cNvSpPr txBox="1"/>
            <p:nvPr/>
          </p:nvSpPr>
          <p:spPr>
            <a:xfrm>
              <a:off x="5147733" y="3996267"/>
              <a:ext cx="4473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F607D1F-AB04-E648-A2E6-117853A687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7732" y="4343621"/>
              <a:ext cx="223682" cy="2910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6A51DC5-A692-9B4B-A96D-ADFA659C28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32989" y="4343621"/>
              <a:ext cx="223682" cy="2910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411208F-967F-D44E-9926-1AF4C42273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83491" y="4196322"/>
              <a:ext cx="37608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5084EF8-2307-DF4E-91FF-3401BB8BB04B}"/>
              </a:ext>
            </a:extLst>
          </p:cNvPr>
          <p:cNvSpPr txBox="1"/>
          <p:nvPr/>
        </p:nvSpPr>
        <p:spPr>
          <a:xfrm>
            <a:off x="557795" y="4335294"/>
            <a:ext cx="2048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S: z = a + b*c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0EF0147-EE8D-D845-80B2-0C78BE00D970}"/>
              </a:ext>
            </a:extLst>
          </p:cNvPr>
          <p:cNvGrpSpPr/>
          <p:nvPr/>
        </p:nvGrpSpPr>
        <p:grpSpPr>
          <a:xfrm>
            <a:off x="2852232" y="4272067"/>
            <a:ext cx="1625197" cy="1254866"/>
            <a:chOff x="3087224" y="4984068"/>
            <a:chExt cx="1625197" cy="1254866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9563D6B-13C2-FA4A-859F-7A712A4B98B5}"/>
                </a:ext>
              </a:extLst>
            </p:cNvPr>
            <p:cNvGrpSpPr/>
            <p:nvPr/>
          </p:nvGrpSpPr>
          <p:grpSpPr>
            <a:xfrm>
              <a:off x="3087224" y="4984068"/>
              <a:ext cx="1339941" cy="638422"/>
              <a:chOff x="4316730" y="3996267"/>
              <a:chExt cx="1339941" cy="638422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023DE2-247C-134D-A4B5-1E574F25028F}"/>
                  </a:ext>
                </a:extLst>
              </p:cNvPr>
              <p:cNvSpPr txBox="1"/>
              <p:nvPr/>
            </p:nvSpPr>
            <p:spPr>
              <a:xfrm>
                <a:off x="4316730" y="3996267"/>
                <a:ext cx="57653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z = 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BAC1B6-7E89-7042-8880-5506605C0D29}"/>
                  </a:ext>
                </a:extLst>
              </p:cNvPr>
              <p:cNvSpPr txBox="1"/>
              <p:nvPr/>
            </p:nvSpPr>
            <p:spPr>
              <a:xfrm>
                <a:off x="5147733" y="3996267"/>
                <a:ext cx="4473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A31DA883-5C8B-5647-A1E5-C119C74029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47732" y="4343621"/>
                <a:ext cx="223682" cy="29106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DC6CA65C-EE04-634F-9473-7C10C3584E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32989" y="4343621"/>
                <a:ext cx="223682" cy="29106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6B856543-A84A-EC41-96C9-553AA82BE0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83491" y="4196322"/>
                <a:ext cx="37608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D845D47-780D-9543-B21E-2065B2C9A54D}"/>
                </a:ext>
              </a:extLst>
            </p:cNvPr>
            <p:cNvSpPr txBox="1"/>
            <p:nvPr/>
          </p:nvSpPr>
          <p:spPr>
            <a:xfrm>
              <a:off x="4203483" y="5600512"/>
              <a:ext cx="4473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*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3D6D1AC-362A-DA49-B77E-30D07CCB7F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3482" y="5947866"/>
              <a:ext cx="223682" cy="2910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8046618-1C0B-E646-B29E-016503976B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88739" y="5947866"/>
              <a:ext cx="223682" cy="2910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7D101A9-D640-B24A-AD63-CA8A30259A08}"/>
              </a:ext>
            </a:extLst>
          </p:cNvPr>
          <p:cNvGrpSpPr/>
          <p:nvPr/>
        </p:nvGrpSpPr>
        <p:grpSpPr>
          <a:xfrm>
            <a:off x="5348363" y="2022384"/>
            <a:ext cx="4523770" cy="1148563"/>
            <a:chOff x="5348363" y="2022384"/>
            <a:chExt cx="4523770" cy="114856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B7489CC-B52E-4845-9070-E5744D9B03D2}"/>
                </a:ext>
              </a:extLst>
            </p:cNvPr>
            <p:cNvSpPr/>
            <p:nvPr/>
          </p:nvSpPr>
          <p:spPr>
            <a:xfrm>
              <a:off x="5348363" y="2022384"/>
              <a:ext cx="4523770" cy="114856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5DFFB2E-B4B0-8B4A-8361-6F8DA381EBFD}"/>
                </a:ext>
              </a:extLst>
            </p:cNvPr>
            <p:cNvSpPr/>
            <p:nvPr/>
          </p:nvSpPr>
          <p:spPr>
            <a:xfrm>
              <a:off x="5895488" y="2348731"/>
              <a:ext cx="972660" cy="5332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89096BA-0029-E74C-A435-5F75D1839CCB}"/>
                </a:ext>
              </a:extLst>
            </p:cNvPr>
            <p:cNvSpPr txBox="1"/>
            <p:nvPr/>
          </p:nvSpPr>
          <p:spPr>
            <a:xfrm>
              <a:off x="5462721" y="2089879"/>
              <a:ext cx="3637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S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80FDCDB-B24D-844B-BE21-E4F6C3E958D4}"/>
                </a:ext>
              </a:extLst>
            </p:cNvPr>
            <p:cNvSpPr/>
            <p:nvPr/>
          </p:nvSpPr>
          <p:spPr>
            <a:xfrm>
              <a:off x="7266987" y="2348731"/>
              <a:ext cx="779024" cy="5332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1488933-C9B5-124D-BB6A-4630AF4D2ED4}"/>
                </a:ext>
              </a:extLst>
            </p:cNvPr>
            <p:cNvSpPr txBox="1"/>
            <p:nvPr/>
          </p:nvSpPr>
          <p:spPr>
            <a:xfrm>
              <a:off x="5970681" y="2396380"/>
              <a:ext cx="7973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z = 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E994CE1-C022-2049-89B4-6781742BBBA3}"/>
                </a:ext>
              </a:extLst>
            </p:cNvPr>
            <p:cNvSpPr txBox="1"/>
            <p:nvPr/>
          </p:nvSpPr>
          <p:spPr>
            <a:xfrm>
              <a:off x="7355322" y="2415325"/>
              <a:ext cx="6185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+ 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4521243-4143-CC47-A528-E435AC425FC7}"/>
              </a:ext>
            </a:extLst>
          </p:cNvPr>
          <p:cNvGrpSpPr/>
          <p:nvPr/>
        </p:nvGrpSpPr>
        <p:grpSpPr>
          <a:xfrm>
            <a:off x="5314260" y="4045139"/>
            <a:ext cx="5371138" cy="1148563"/>
            <a:chOff x="5601570" y="3990849"/>
            <a:chExt cx="5371138" cy="114856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00FC661-3E34-304E-9774-1B3F5ADBCCB0}"/>
                </a:ext>
              </a:extLst>
            </p:cNvPr>
            <p:cNvSpPr/>
            <p:nvPr/>
          </p:nvSpPr>
          <p:spPr>
            <a:xfrm>
              <a:off x="5601570" y="3990849"/>
              <a:ext cx="5371138" cy="114856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4CB4FDE-5EE9-DD4C-9613-86272B8A3ACD}"/>
                </a:ext>
              </a:extLst>
            </p:cNvPr>
            <p:cNvSpPr/>
            <p:nvPr/>
          </p:nvSpPr>
          <p:spPr>
            <a:xfrm>
              <a:off x="6148695" y="4317196"/>
              <a:ext cx="791768" cy="47770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2ED320-E07A-8C4C-B4B1-989A50A0FFA4}"/>
                </a:ext>
              </a:extLst>
            </p:cNvPr>
            <p:cNvSpPr txBox="1"/>
            <p:nvPr/>
          </p:nvSpPr>
          <p:spPr>
            <a:xfrm>
              <a:off x="6303403" y="4394789"/>
              <a:ext cx="7973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z = 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4967151-0549-6741-BE3C-EAE3939B89CA}"/>
                </a:ext>
              </a:extLst>
            </p:cNvPr>
            <p:cNvSpPr/>
            <p:nvPr/>
          </p:nvSpPr>
          <p:spPr>
            <a:xfrm>
              <a:off x="7570836" y="4287645"/>
              <a:ext cx="779024" cy="5332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EDE99FE-938C-604B-8AF0-C269C7047FBE}"/>
                </a:ext>
              </a:extLst>
            </p:cNvPr>
            <p:cNvSpPr txBox="1"/>
            <p:nvPr/>
          </p:nvSpPr>
          <p:spPr>
            <a:xfrm>
              <a:off x="7731332" y="4335294"/>
              <a:ext cx="6185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+ 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8518075-D7F1-7145-8C75-D99BF1CDBB95}"/>
                </a:ext>
              </a:extLst>
            </p:cNvPr>
            <p:cNvSpPr/>
            <p:nvPr/>
          </p:nvSpPr>
          <p:spPr>
            <a:xfrm>
              <a:off x="8882260" y="4261600"/>
              <a:ext cx="779024" cy="5332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803DCF8-D805-6341-A5D2-C5C256AE4E55}"/>
                </a:ext>
              </a:extLst>
            </p:cNvPr>
            <p:cNvSpPr txBox="1"/>
            <p:nvPr/>
          </p:nvSpPr>
          <p:spPr>
            <a:xfrm>
              <a:off x="9042756" y="4309249"/>
              <a:ext cx="6185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* 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BBCF3E4-4198-2D47-B09E-1FF8F50391EB}"/>
                </a:ext>
              </a:extLst>
            </p:cNvPr>
            <p:cNvSpPr txBox="1"/>
            <p:nvPr/>
          </p:nvSpPr>
          <p:spPr>
            <a:xfrm>
              <a:off x="5732207" y="4037295"/>
              <a:ext cx="3637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2188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C93EC9-F60C-E54F-B24C-6CAB3406B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76890-E15B-F340-9E2B-6ACE47389C81}" type="slidenum">
              <a:rPr lang="en-US" smtClean="0"/>
              <a:t>17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7DEEEA-4873-4949-A5BA-B682F96848BE}"/>
              </a:ext>
            </a:extLst>
          </p:cNvPr>
          <p:cNvSpPr txBox="1"/>
          <p:nvPr/>
        </p:nvSpPr>
        <p:spPr>
          <a:xfrm>
            <a:off x="969818" y="443345"/>
            <a:ext cx="9969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 node CONTAINMENT example with a callsite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07A6CE-80A1-714F-AC5D-EB0905476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8" y="1405233"/>
            <a:ext cx="6547249" cy="4616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678637-5C3A-0B4A-A9F4-5F0E84777FFA}"/>
              </a:ext>
            </a:extLst>
          </p:cNvPr>
          <p:cNvSpPr txBox="1"/>
          <p:nvPr/>
        </p:nvSpPr>
        <p:spPr>
          <a:xfrm>
            <a:off x="457200" y="1405234"/>
            <a:ext cx="512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S: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ABAEC5E-B576-4946-91C2-F6305D3E7DF9}"/>
              </a:ext>
            </a:extLst>
          </p:cNvPr>
          <p:cNvGrpSpPr/>
          <p:nvPr/>
        </p:nvGrpSpPr>
        <p:grpSpPr>
          <a:xfrm>
            <a:off x="3723134" y="2784328"/>
            <a:ext cx="4462482" cy="1081715"/>
            <a:chOff x="4105785" y="2255041"/>
            <a:chExt cx="4462482" cy="108171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662F3EA-316E-D848-A586-5F61A125BF11}"/>
                </a:ext>
              </a:extLst>
            </p:cNvPr>
            <p:cNvSpPr txBox="1"/>
            <p:nvPr/>
          </p:nvSpPr>
          <p:spPr>
            <a:xfrm>
              <a:off x="4105785" y="2255041"/>
              <a:ext cx="9419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drptr =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F77464-6301-2B47-8518-E2322FF71161}"/>
                </a:ext>
              </a:extLst>
            </p:cNvPr>
            <p:cNvSpPr txBox="1"/>
            <p:nvPr/>
          </p:nvSpPr>
          <p:spPr>
            <a:xfrm>
              <a:off x="7481867" y="2255041"/>
              <a:ext cx="1086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getbuf(.)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8D81786-4068-384F-84C3-2A0E4355DE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80340" y="2462109"/>
              <a:ext cx="37608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56D58F2-5E25-DC40-8BE1-2BE6BD038B6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8121719" y="2834817"/>
              <a:ext cx="37608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AA0C67-B687-AA41-A892-946360858264}"/>
                </a:ext>
              </a:extLst>
            </p:cNvPr>
            <p:cNvSpPr txBox="1"/>
            <p:nvPr/>
          </p:nvSpPr>
          <p:spPr>
            <a:xfrm>
              <a:off x="8116867" y="2967424"/>
              <a:ext cx="451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FP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B587129-65E1-EE48-9FA4-DFBA7594F2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5785" y="2462109"/>
              <a:ext cx="37608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212AD03-B6B4-2F4B-9E5D-783B067CBC4D}"/>
                </a:ext>
              </a:extLst>
            </p:cNvPr>
            <p:cNvSpPr txBox="1"/>
            <p:nvPr/>
          </p:nvSpPr>
          <p:spPr>
            <a:xfrm>
              <a:off x="5601306" y="2255041"/>
              <a:ext cx="1615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(struct dreq *)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1F7E4F-808F-1E4F-845C-21C6AD8BBE4B}"/>
              </a:ext>
            </a:extLst>
          </p:cNvPr>
          <p:cNvSpPr txBox="1"/>
          <p:nvPr/>
        </p:nvSpPr>
        <p:spPr>
          <a:xfrm>
            <a:off x="8378509" y="3228979"/>
            <a:ext cx="1236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Formal parameter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947DC1-D5B4-6E4A-9C84-23D2D93675FA}"/>
              </a:ext>
            </a:extLst>
          </p:cNvPr>
          <p:cNvSpPr txBox="1"/>
          <p:nvPr/>
        </p:nvSpPr>
        <p:spPr>
          <a:xfrm>
            <a:off x="7099216" y="2414996"/>
            <a:ext cx="10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Callsite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1BFA95-A0B2-714D-B87E-8BDF2C801314}"/>
              </a:ext>
            </a:extLst>
          </p:cNvPr>
          <p:cNvSpPr txBox="1"/>
          <p:nvPr/>
        </p:nvSpPr>
        <p:spPr>
          <a:xfrm>
            <a:off x="5411175" y="2422257"/>
            <a:ext cx="10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Return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0E1FC9-91A6-3F4D-9172-C02145AE4EA6}"/>
              </a:ext>
            </a:extLst>
          </p:cNvPr>
          <p:cNvSpPr txBox="1"/>
          <p:nvPr/>
        </p:nvSpPr>
        <p:spPr>
          <a:xfrm>
            <a:off x="3335867" y="2414996"/>
            <a:ext cx="1352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Assignment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9D2D485-86B6-F14F-80C0-9546DAE639C5}"/>
              </a:ext>
            </a:extLst>
          </p:cNvPr>
          <p:cNvGrpSpPr/>
          <p:nvPr/>
        </p:nvGrpSpPr>
        <p:grpSpPr>
          <a:xfrm>
            <a:off x="1091389" y="4010601"/>
            <a:ext cx="9356478" cy="1522196"/>
            <a:chOff x="1091389" y="4336294"/>
            <a:chExt cx="9356478" cy="152219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7AD3B9E-2962-7B45-93C6-DC3300269137}"/>
                </a:ext>
              </a:extLst>
            </p:cNvPr>
            <p:cNvGrpSpPr/>
            <p:nvPr/>
          </p:nvGrpSpPr>
          <p:grpSpPr>
            <a:xfrm>
              <a:off x="1091389" y="4336294"/>
              <a:ext cx="9356478" cy="1522196"/>
              <a:chOff x="5601570" y="3990849"/>
              <a:chExt cx="5371138" cy="1148563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2663946-83E4-DC46-8484-A10A7EC5B386}"/>
                  </a:ext>
                </a:extLst>
              </p:cNvPr>
              <p:cNvSpPr/>
              <p:nvPr/>
            </p:nvSpPr>
            <p:spPr>
              <a:xfrm>
                <a:off x="5601570" y="3990849"/>
                <a:ext cx="5371138" cy="114856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948D34F-D081-E744-ACE1-AABE3119BED0}"/>
                  </a:ext>
                </a:extLst>
              </p:cNvPr>
              <p:cNvSpPr/>
              <p:nvPr/>
            </p:nvSpPr>
            <p:spPr>
              <a:xfrm>
                <a:off x="5887011" y="4317196"/>
                <a:ext cx="1047027" cy="47770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42D5C6F-36FB-6047-BC05-6BAF0B98E290}"/>
                  </a:ext>
                </a:extLst>
              </p:cNvPr>
              <p:cNvSpPr txBox="1"/>
              <p:nvPr/>
            </p:nvSpPr>
            <p:spPr>
              <a:xfrm>
                <a:off x="5914103" y="4377300"/>
                <a:ext cx="797363" cy="301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drptr = 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6A77A64-4911-F641-B437-B940E3558800}"/>
                  </a:ext>
                </a:extLst>
              </p:cNvPr>
              <p:cNvSpPr txBox="1"/>
              <p:nvPr/>
            </p:nvSpPr>
            <p:spPr>
              <a:xfrm>
                <a:off x="5732207" y="4037295"/>
                <a:ext cx="3637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S</a:t>
                </a:r>
              </a:p>
            </p:txBody>
          </p: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8CA31EC-C43F-4940-A236-77408E4A0C10}"/>
                </a:ext>
              </a:extLst>
            </p:cNvPr>
            <p:cNvSpPr/>
            <p:nvPr/>
          </p:nvSpPr>
          <p:spPr>
            <a:xfrm>
              <a:off x="3694865" y="4786315"/>
              <a:ext cx="1940501" cy="63310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3195556-85A3-2C41-8943-951F94491096}"/>
                </a:ext>
              </a:extLst>
            </p:cNvPr>
            <p:cNvSpPr txBox="1"/>
            <p:nvPr/>
          </p:nvSpPr>
          <p:spPr>
            <a:xfrm>
              <a:off x="3734287" y="4865971"/>
              <a:ext cx="16768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(struct dreq *)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7A790BC-A6AD-FC4C-90B9-B29B09DA8D2D}"/>
                </a:ext>
              </a:extLst>
            </p:cNvPr>
            <p:cNvSpPr/>
            <p:nvPr/>
          </p:nvSpPr>
          <p:spPr>
            <a:xfrm>
              <a:off x="5912136" y="4802381"/>
              <a:ext cx="1940501" cy="63310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75C3A34-E7BE-8942-9D06-EC1DD71E9CF9}"/>
                </a:ext>
              </a:extLst>
            </p:cNvPr>
            <p:cNvSpPr txBox="1"/>
            <p:nvPr/>
          </p:nvSpPr>
          <p:spPr>
            <a:xfrm>
              <a:off x="5951558" y="4882037"/>
              <a:ext cx="16768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getbu(.)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D5DDEE7-8E52-9149-A6EF-BA5804F0ECA1}"/>
                </a:ext>
              </a:extLst>
            </p:cNvPr>
            <p:cNvSpPr/>
            <p:nvPr/>
          </p:nvSpPr>
          <p:spPr>
            <a:xfrm>
              <a:off x="8073184" y="4800278"/>
              <a:ext cx="1940501" cy="63310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8F09AB-1E55-6B4C-8BAA-21EEEDD1DBA9}"/>
                </a:ext>
              </a:extLst>
            </p:cNvPr>
            <p:cNvSpPr txBox="1"/>
            <p:nvPr/>
          </p:nvSpPr>
          <p:spPr>
            <a:xfrm>
              <a:off x="8158131" y="4880292"/>
              <a:ext cx="16768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FP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E81BF457-BF65-6448-B85E-77F5516D4B25}"/>
              </a:ext>
            </a:extLst>
          </p:cNvPr>
          <p:cNvSpPr txBox="1"/>
          <p:nvPr/>
        </p:nvSpPr>
        <p:spPr>
          <a:xfrm>
            <a:off x="457200" y="5808133"/>
            <a:ext cx="11362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graph inside the control flow node is called Abstract Syntax Tree – semantics of executing a statement</a:t>
            </a:r>
          </a:p>
        </p:txBody>
      </p:sp>
    </p:spTree>
    <p:extLst>
      <p:ext uri="{BB962C8B-B14F-4D97-AF65-F5344CB8AC3E}">
        <p14:creationId xmlns:p14="http://schemas.microsoft.com/office/powerpoint/2010/main" val="225397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4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6ADF2C0-5F4A-C846-9F98-27715C8B3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8788" y="963936"/>
            <a:ext cx="5946537" cy="45231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D64B55-9D06-3345-8595-61BECD88E97C}"/>
              </a:ext>
            </a:extLst>
          </p:cNvPr>
          <p:cNvSpPr txBox="1"/>
          <p:nvPr/>
        </p:nvSpPr>
        <p:spPr>
          <a:xfrm>
            <a:off x="440314" y="369038"/>
            <a:ext cx="9042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Mystery: </a:t>
            </a:r>
            <a:r>
              <a:rPr lang="en-US" sz="2400" dirty="0">
                <a:latin typeface="+mj-lt"/>
              </a:rPr>
              <a:t>What is the unexpected information for?  Why is it captured?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4F5B56-1B65-1848-8E90-836F59898105}"/>
              </a:ext>
            </a:extLst>
          </p:cNvPr>
          <p:cNvSpPr txBox="1"/>
          <p:nvPr/>
        </p:nvSpPr>
        <p:spPr>
          <a:xfrm>
            <a:off x="8845326" y="1370901"/>
            <a:ext cx="2703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 CONTAINMENT Edges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C06C0D-5102-6043-B80E-E6A01460305E}"/>
              </a:ext>
            </a:extLst>
          </p:cNvPr>
          <p:cNvSpPr txBox="1"/>
          <p:nvPr/>
        </p:nvSpPr>
        <p:spPr>
          <a:xfrm>
            <a:off x="8845325" y="3244334"/>
            <a:ext cx="185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Successor  Edge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0E91C8-D8FA-5D42-8D89-AC61087C9A16}"/>
              </a:ext>
            </a:extLst>
          </p:cNvPr>
          <p:cNvCxnSpPr>
            <a:stCxn id="12" idx="1"/>
          </p:cNvCxnSpPr>
          <p:nvPr/>
        </p:nvCxnSpPr>
        <p:spPr>
          <a:xfrm flipH="1">
            <a:off x="7315200" y="3429000"/>
            <a:ext cx="1530125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1C5A8C6-9239-1A4C-8725-3A599B3355CA}"/>
              </a:ext>
            </a:extLst>
          </p:cNvPr>
          <p:cNvCxnSpPr>
            <a:cxnSpLocks/>
          </p:cNvCxnSpPr>
          <p:nvPr/>
        </p:nvCxnSpPr>
        <p:spPr>
          <a:xfrm>
            <a:off x="2573867" y="3437467"/>
            <a:ext cx="3298189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0E08541-D239-9843-85C0-E382F148245C}"/>
              </a:ext>
            </a:extLst>
          </p:cNvPr>
          <p:cNvCxnSpPr>
            <a:cxnSpLocks/>
          </p:cNvCxnSpPr>
          <p:nvPr/>
        </p:nvCxnSpPr>
        <p:spPr>
          <a:xfrm>
            <a:off x="2573867" y="4165600"/>
            <a:ext cx="2722456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5982A87-258D-F947-9C9C-5B072A2CE782}"/>
              </a:ext>
            </a:extLst>
          </p:cNvPr>
          <p:cNvSpPr txBox="1"/>
          <p:nvPr/>
        </p:nvSpPr>
        <p:spPr>
          <a:xfrm>
            <a:off x="770487" y="3121183"/>
            <a:ext cx="1856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Immediate dominator Edge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71DF1A-0557-414D-AD69-AC4B92C76878}"/>
              </a:ext>
            </a:extLst>
          </p:cNvPr>
          <p:cNvSpPr txBox="1"/>
          <p:nvPr/>
        </p:nvSpPr>
        <p:spPr>
          <a:xfrm>
            <a:off x="770486" y="3892108"/>
            <a:ext cx="1856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Immediate post dominator Edge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7746B3-CC8D-DC41-AD82-4F569FFF2026}"/>
              </a:ext>
            </a:extLst>
          </p:cNvPr>
          <p:cNvSpPr txBox="1"/>
          <p:nvPr/>
        </p:nvSpPr>
        <p:spPr>
          <a:xfrm>
            <a:off x="9482668" y="374810"/>
            <a:ext cx="101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Solved !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0A3575-0E96-2B47-B0F4-0EC16A50684F}"/>
              </a:ext>
            </a:extLst>
          </p:cNvPr>
          <p:cNvSpPr txBox="1"/>
          <p:nvPr/>
        </p:nvSpPr>
        <p:spPr>
          <a:xfrm>
            <a:off x="775145" y="5483587"/>
            <a:ext cx="10536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Frances Allen introduced the successor and dominator relations in her pioneering paper </a:t>
            </a:r>
            <a:r>
              <a:rPr lang="en-US" sz="2400" dirty="0">
                <a:latin typeface="+mj-lt"/>
                <a:hlinkClick r:id="rId4"/>
              </a:rPr>
              <a:t>https://www.cs.columbia.edu/~suman/secure_sw_devel/p1-allen.pd</a:t>
            </a:r>
            <a:r>
              <a:rPr lang="en-US" sz="2400" dirty="0">
                <a:latin typeface="+mj-lt"/>
              </a:rPr>
              <a:t>f</a:t>
            </a:r>
          </a:p>
          <a:p>
            <a:r>
              <a:rPr lang="en-US" sz="2400" dirty="0">
                <a:latin typeface="+mj-lt"/>
              </a:rPr>
              <a:t>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48B5A8-C96E-5B4A-A14C-72912BDC4F9F}"/>
              </a:ext>
            </a:extLst>
          </p:cNvPr>
          <p:cNvCxnSpPr>
            <a:cxnSpLocks/>
          </p:cNvCxnSpPr>
          <p:nvPr/>
        </p:nvCxnSpPr>
        <p:spPr>
          <a:xfrm flipH="1">
            <a:off x="6841067" y="2269067"/>
            <a:ext cx="2004259" cy="49106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3AA3093-8635-814E-8009-6A64DC4873EB}"/>
              </a:ext>
            </a:extLst>
          </p:cNvPr>
          <p:cNvSpPr txBox="1"/>
          <p:nvPr/>
        </p:nvSpPr>
        <p:spPr>
          <a:xfrm>
            <a:off x="8865322" y="2039768"/>
            <a:ext cx="158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FP is poolid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D41C6F-0306-9942-9210-EACF1BF3AEBC}"/>
              </a:ext>
            </a:extLst>
          </p:cNvPr>
          <p:cNvSpPr txBox="1"/>
          <p:nvPr/>
        </p:nvSpPr>
        <p:spPr>
          <a:xfrm>
            <a:off x="8865322" y="4125734"/>
            <a:ext cx="28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study dominator relation later</a:t>
            </a:r>
          </a:p>
        </p:txBody>
      </p:sp>
    </p:spTree>
    <p:extLst>
      <p:ext uri="{BB962C8B-B14F-4D97-AF65-F5344CB8AC3E}">
        <p14:creationId xmlns:p14="http://schemas.microsoft.com/office/powerpoint/2010/main" val="58645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9" grpId="0"/>
      <p:bldP spid="20" grpId="0"/>
      <p:bldP spid="21" grpId="0"/>
      <p:bldP spid="21" grpId="1"/>
      <p:bldP spid="26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83DE03-2C2A-A64C-A1BF-A20396D22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890" y="1175657"/>
            <a:ext cx="11657803" cy="2988719"/>
          </a:xfrm>
        </p:spPr>
        <p:txBody>
          <a:bodyPr/>
          <a:lstStyle/>
          <a:p>
            <a:r>
              <a:rPr lang="en-US" dirty="0"/>
              <a:t>Purpose: Get XCSG information for a node or an edge by selecting it. You also get the the line number in the source file corresponds to the selected node. </a:t>
            </a:r>
          </a:p>
          <a:p>
            <a:r>
              <a:rPr lang="en-US" dirty="0"/>
              <a:t>With EDV, you exactly know the attributes and tags and you can use that knowledge to write correct queries. </a:t>
            </a:r>
          </a:p>
          <a:p>
            <a:r>
              <a:rPr lang="en-US" dirty="0"/>
              <a:t>As we shall see later, EDV is required for developing Atlas plugin.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B746AD-D3C4-4248-A8CF-EDE43A6F3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 Detail View (EDV)</a:t>
            </a:r>
          </a:p>
        </p:txBody>
      </p:sp>
    </p:spTree>
    <p:extLst>
      <p:ext uri="{BB962C8B-B14F-4D97-AF65-F5344CB8AC3E}">
        <p14:creationId xmlns:p14="http://schemas.microsoft.com/office/powerpoint/2010/main" val="4034165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2D162-A46C-AE4C-85FD-7BF125F6F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DCE7AD-27BF-0F4A-9CD9-4C5C44104B33}"/>
              </a:ext>
            </a:extLst>
          </p:cNvPr>
          <p:cNvSpPr txBox="1"/>
          <p:nvPr/>
        </p:nvSpPr>
        <p:spPr>
          <a:xfrm>
            <a:off x="539826" y="264406"/>
            <a:ext cx="7535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Why a naming schema?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682913-FB32-FC46-AFF3-C513A7814E7A}"/>
              </a:ext>
            </a:extLst>
          </p:cNvPr>
          <p:cNvSpPr txBox="1"/>
          <p:nvPr/>
        </p:nvSpPr>
        <p:spPr>
          <a:xfrm>
            <a:off x="716098" y="1299990"/>
            <a:ext cx="2831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Searchable graph 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40560ED4-73E2-4140-B6C2-D37D084CADCD}"/>
              </a:ext>
            </a:extLst>
          </p:cNvPr>
          <p:cNvSpPr/>
          <p:nvPr/>
        </p:nvSpPr>
        <p:spPr>
          <a:xfrm>
            <a:off x="3470313" y="1458085"/>
            <a:ext cx="330506" cy="2070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971B56-B6F8-3740-A012-BB4348310C17}"/>
              </a:ext>
            </a:extLst>
          </p:cNvPr>
          <p:cNvSpPr txBox="1"/>
          <p:nvPr/>
        </p:nvSpPr>
        <p:spPr>
          <a:xfrm>
            <a:off x="3942204" y="1258620"/>
            <a:ext cx="4448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Queries to search the graph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68B1D7-AEB0-024E-9EB5-0921573EC0F2}"/>
              </a:ext>
            </a:extLst>
          </p:cNvPr>
          <p:cNvSpPr txBox="1"/>
          <p:nvPr/>
        </p:nvSpPr>
        <p:spPr>
          <a:xfrm>
            <a:off x="2647720" y="1898564"/>
            <a:ext cx="5078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Need names for items to search 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76C344-5A2B-A146-B0DC-66C6A96C4E99}"/>
              </a:ext>
            </a:extLst>
          </p:cNvPr>
          <p:cNvGrpSpPr/>
          <p:nvPr/>
        </p:nvGrpSpPr>
        <p:grpSpPr>
          <a:xfrm>
            <a:off x="716098" y="1898564"/>
            <a:ext cx="1749846" cy="523220"/>
            <a:chOff x="716098" y="1898564"/>
            <a:chExt cx="1749846" cy="52322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656247-FC07-D947-8675-D8A36865FFD0}"/>
                </a:ext>
              </a:extLst>
            </p:cNvPr>
            <p:cNvSpPr txBox="1"/>
            <p:nvPr/>
          </p:nvSpPr>
          <p:spPr>
            <a:xfrm>
              <a:off x="716098" y="1898564"/>
              <a:ext cx="13550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Queries</a:t>
              </a:r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C0521941-D59D-804E-9F59-731C45D17363}"/>
                </a:ext>
              </a:extLst>
            </p:cNvPr>
            <p:cNvSpPr/>
            <p:nvPr/>
          </p:nvSpPr>
          <p:spPr>
            <a:xfrm>
              <a:off x="2135438" y="2092271"/>
              <a:ext cx="330506" cy="20703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B5848D8-372C-754F-B7E7-33DBC0289AAF}"/>
              </a:ext>
            </a:extLst>
          </p:cNvPr>
          <p:cNvSpPr txBox="1"/>
          <p:nvPr/>
        </p:nvSpPr>
        <p:spPr>
          <a:xfrm>
            <a:off x="716098" y="2718139"/>
            <a:ext cx="9726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 naming schema for graphs representing software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BF599CA-53C1-6148-A97A-3D58DC948ACF}"/>
              </a:ext>
            </a:extLst>
          </p:cNvPr>
          <p:cNvGrpSpPr/>
          <p:nvPr/>
        </p:nvGrpSpPr>
        <p:grpSpPr>
          <a:xfrm>
            <a:off x="826428" y="3559609"/>
            <a:ext cx="4262407" cy="999091"/>
            <a:chOff x="826428" y="3750783"/>
            <a:chExt cx="4262407" cy="99909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ACCDDC4-B84E-AD47-AC73-B716607528BC}"/>
                </a:ext>
              </a:extLst>
            </p:cNvPr>
            <p:cNvSpPr txBox="1"/>
            <p:nvPr/>
          </p:nvSpPr>
          <p:spPr>
            <a:xfrm>
              <a:off x="834887" y="3750784"/>
              <a:ext cx="24251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Program artifacts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EE3553F-BE01-B246-849E-6A901C067B11}"/>
                </a:ext>
              </a:extLst>
            </p:cNvPr>
            <p:cNvCxnSpPr/>
            <p:nvPr/>
          </p:nvCxnSpPr>
          <p:spPr>
            <a:xfrm>
              <a:off x="3316797" y="3981617"/>
              <a:ext cx="62540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4677B2C-2A7E-A249-8E72-DDA48333DBEA}"/>
                </a:ext>
              </a:extLst>
            </p:cNvPr>
            <p:cNvSpPr txBox="1"/>
            <p:nvPr/>
          </p:nvSpPr>
          <p:spPr>
            <a:xfrm>
              <a:off x="4114800" y="3750783"/>
              <a:ext cx="9740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Nodes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A4B791-D0AF-4040-AB20-2D646537250E}"/>
                </a:ext>
              </a:extLst>
            </p:cNvPr>
            <p:cNvSpPr txBox="1"/>
            <p:nvPr/>
          </p:nvSpPr>
          <p:spPr>
            <a:xfrm>
              <a:off x="826428" y="4288209"/>
              <a:ext cx="16395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Relations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B1C0FFA-1AC0-9347-9FB1-6760BD56F245}"/>
                </a:ext>
              </a:extLst>
            </p:cNvPr>
            <p:cNvCxnSpPr/>
            <p:nvPr/>
          </p:nvCxnSpPr>
          <p:spPr>
            <a:xfrm>
              <a:off x="2335016" y="4571339"/>
              <a:ext cx="62540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18798A-FA57-F340-8237-17E9B55B2628}"/>
                </a:ext>
              </a:extLst>
            </p:cNvPr>
            <p:cNvSpPr txBox="1"/>
            <p:nvPr/>
          </p:nvSpPr>
          <p:spPr>
            <a:xfrm>
              <a:off x="3060414" y="4288209"/>
              <a:ext cx="10543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Edges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562F699-952D-CB46-B698-13CF5A9E269A}"/>
              </a:ext>
            </a:extLst>
          </p:cNvPr>
          <p:cNvSpPr txBox="1"/>
          <p:nvPr/>
        </p:nvSpPr>
        <p:spPr>
          <a:xfrm>
            <a:off x="5943601" y="3559609"/>
            <a:ext cx="46986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Nodes and edges have </a:t>
            </a:r>
            <a:r>
              <a:rPr lang="en-US" sz="2800" i="1" dirty="0"/>
              <a:t>tags</a:t>
            </a:r>
            <a:r>
              <a:rPr lang="en-US" sz="2800" dirty="0"/>
              <a:t> or </a:t>
            </a:r>
            <a:r>
              <a:rPr lang="en-US" sz="2800" i="1" dirty="0"/>
              <a:t>attributes </a:t>
            </a:r>
            <a:r>
              <a:rPr lang="en-US" sz="2800" dirty="0"/>
              <a:t>for their names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A080B3C5-BE06-C946-87D6-0571723C04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255967"/>
              </p:ext>
            </p:extLst>
          </p:nvPr>
        </p:nvGraphicFramePr>
        <p:xfrm>
          <a:off x="2071173" y="4823087"/>
          <a:ext cx="7458418" cy="1126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3389">
                  <a:extLst>
                    <a:ext uri="{9D8B030D-6E8A-4147-A177-3AD203B41FA5}">
                      <a16:colId xmlns:a16="http://schemas.microsoft.com/office/drawing/2014/main" val="4147566156"/>
                    </a:ext>
                  </a:extLst>
                </a:gridCol>
                <a:gridCol w="5765029">
                  <a:extLst>
                    <a:ext uri="{9D8B030D-6E8A-4147-A177-3AD203B41FA5}">
                      <a16:colId xmlns:a16="http://schemas.microsoft.com/office/drawing/2014/main" val="34633679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function, loop header, branch node, control flow node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669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Edges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successor, function call, containment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249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Subgraphs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loop body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2118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8002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5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485C86-2A00-E14B-BEE6-0775C8180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32" y="3833468"/>
            <a:ext cx="11328400" cy="28448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1287522-2EC7-FD4E-A208-B46AE7A3D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dskenq – CFG Roots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9FC9BC-657E-C941-B737-C33E5CC9E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379" y="1237461"/>
            <a:ext cx="2705375" cy="19373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443266-B7D3-0541-AD54-5CC93288DA08}"/>
              </a:ext>
            </a:extLst>
          </p:cNvPr>
          <p:cNvSpPr txBox="1"/>
          <p:nvPr/>
        </p:nvSpPr>
        <p:spPr>
          <a:xfrm>
            <a:off x="5005632" y="1836780"/>
            <a:ext cx="5307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Concentric rectangles are used for CONTAINMENT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441B04-B346-AC47-ACE8-5CB91C96AEDF}"/>
              </a:ext>
            </a:extLst>
          </p:cNvPr>
          <p:cNvSpPr txBox="1"/>
          <p:nvPr/>
        </p:nvSpPr>
        <p:spPr>
          <a:xfrm>
            <a:off x="5395566" y="4099848"/>
            <a:ext cx="686932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For proper context, the node is shown along with its parent function, C source file. </a:t>
            </a:r>
          </a:p>
          <a:p>
            <a:endParaRPr lang="en-IN" dirty="0"/>
          </a:p>
          <a:p>
            <a:r>
              <a:rPr lang="en-IN" dirty="0"/>
              <a:t>To show just the node without contextual detail, use the command: </a:t>
            </a:r>
          </a:p>
          <a:p>
            <a:endParaRPr lang="en-IN" sz="800" dirty="0">
              <a:latin typeface="Courier" pitchFamily="2" charset="0"/>
            </a:endParaRPr>
          </a:p>
          <a:p>
            <a:r>
              <a:rPr lang="en-IN" dirty="0">
                <a:latin typeface="Courier" pitchFamily="2" charset="0"/>
              </a:rPr>
              <a:t>show(</a:t>
            </a:r>
            <a:r>
              <a:rPr lang="en-US" dirty="0">
                <a:latin typeface="Courier" pitchFamily="2" charset="0"/>
              </a:rPr>
              <a:t>dskenqCFG.roots</a:t>
            </a:r>
            <a:r>
              <a:rPr lang="en-IN" dirty="0">
                <a:latin typeface="Courier" pitchFamily="2" charset="0"/>
              </a:rPr>
              <a:t>, false)</a:t>
            </a:r>
          </a:p>
          <a:p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0B9AB72-CDA2-BC4A-9498-99BF76A26074}"/>
              </a:ext>
            </a:extLst>
          </p:cNvPr>
          <p:cNvCxnSpPr/>
          <p:nvPr/>
        </p:nvCxnSpPr>
        <p:spPr>
          <a:xfrm flipH="1">
            <a:off x="2067339" y="4770783"/>
            <a:ext cx="3328227" cy="114300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874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722D71-A4FC-9D40-92E9-24DACAC67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CONTAINMENT Relation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B83AD9-DB5D-134D-AC4D-65B0B4BB8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311" y="528523"/>
            <a:ext cx="4424846" cy="342706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B87A986C-71DA-6C4F-A7F9-E1CD8C3C759C}"/>
              </a:ext>
            </a:extLst>
          </p:cNvPr>
          <p:cNvGrpSpPr/>
          <p:nvPr/>
        </p:nvGrpSpPr>
        <p:grpSpPr>
          <a:xfrm>
            <a:off x="1125613" y="1121535"/>
            <a:ext cx="2380811" cy="4280122"/>
            <a:chOff x="1962588" y="1749578"/>
            <a:chExt cx="2380811" cy="4280122"/>
          </a:xfrm>
        </p:grpSpPr>
        <p:pic>
          <p:nvPicPr>
            <p:cNvPr id="7" name="Picture 6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08FADDF1-FB6D-D046-A4CD-9E9C27A8A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3329" y="1749578"/>
              <a:ext cx="1263054" cy="1014868"/>
            </a:xfrm>
            <a:prstGeom prst="rect">
              <a:avLst/>
            </a:prstGeom>
          </p:spPr>
        </p:pic>
        <p:pic>
          <p:nvPicPr>
            <p:cNvPr id="9" name="Picture 8" descr="A close up of a sign&#10;&#10;Description automatically generated">
              <a:extLst>
                <a:ext uri="{FF2B5EF4-FFF2-40B4-BE49-F238E27FC236}">
                  <a16:creationId xmlns:a16="http://schemas.microsoft.com/office/drawing/2014/main" id="{ACCBED66-971F-EC4A-84D4-77AB37805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93329" y="3067840"/>
              <a:ext cx="1263054" cy="722320"/>
            </a:xfrm>
            <a:prstGeom prst="rect">
              <a:avLst/>
            </a:prstGeom>
          </p:spPr>
        </p:pic>
        <p:pic>
          <p:nvPicPr>
            <p:cNvPr id="11" name="Picture 10" descr="A close up of a sign&#10;&#10;Description automatically generated">
              <a:extLst>
                <a:ext uri="{FF2B5EF4-FFF2-40B4-BE49-F238E27FC236}">
                  <a16:creationId xmlns:a16="http://schemas.microsoft.com/office/drawing/2014/main" id="{F59D3671-BEF0-EE48-ADED-98BFA48E3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3329" y="4206185"/>
              <a:ext cx="1263054" cy="703745"/>
            </a:xfrm>
            <a:prstGeom prst="rect">
              <a:avLst/>
            </a:prstGeom>
          </p:spPr>
        </p:pic>
        <p:pic>
          <p:nvPicPr>
            <p:cNvPr id="13" name="Picture 12" descr="A close up of a logo&#10;&#10;Description automatically generated">
              <a:extLst>
                <a:ext uri="{FF2B5EF4-FFF2-40B4-BE49-F238E27FC236}">
                  <a16:creationId xmlns:a16="http://schemas.microsoft.com/office/drawing/2014/main" id="{52610E48-4B0F-EF4F-932D-27F9CA7CC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44850" y="5325955"/>
              <a:ext cx="1998549" cy="703745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49FF28E-C7DC-5642-BB80-1E55DAA78FA1}"/>
                </a:ext>
              </a:extLst>
            </p:cNvPr>
            <p:cNvCxnSpPr>
              <a:cxnSpLocks/>
            </p:cNvCxnSpPr>
            <p:nvPr/>
          </p:nvCxnSpPr>
          <p:spPr>
            <a:xfrm>
              <a:off x="3224856" y="2564296"/>
              <a:ext cx="0" cy="63210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17DBE63-1DEE-A04B-8171-27A365C482FA}"/>
                </a:ext>
              </a:extLst>
            </p:cNvPr>
            <p:cNvCxnSpPr>
              <a:cxnSpLocks/>
            </p:cNvCxnSpPr>
            <p:nvPr/>
          </p:nvCxnSpPr>
          <p:spPr>
            <a:xfrm>
              <a:off x="3224856" y="3583459"/>
              <a:ext cx="0" cy="803190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FA93CD8-3092-0849-9A6E-016E2016F952}"/>
                </a:ext>
              </a:extLst>
            </p:cNvPr>
            <p:cNvCxnSpPr/>
            <p:nvPr/>
          </p:nvCxnSpPr>
          <p:spPr>
            <a:xfrm>
              <a:off x="3224856" y="4744995"/>
              <a:ext cx="0" cy="729048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B0B40C7-7F6E-B24F-9B23-7E5F5BF29A69}"/>
                </a:ext>
              </a:extLst>
            </p:cNvPr>
            <p:cNvSpPr txBox="1"/>
            <p:nvPr/>
          </p:nvSpPr>
          <p:spPr>
            <a:xfrm>
              <a:off x="1962590" y="2680777"/>
              <a:ext cx="16101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XCSG.Contains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6B72A10-2524-7C40-ACA1-56FF7DDA5D75}"/>
                </a:ext>
              </a:extLst>
            </p:cNvPr>
            <p:cNvSpPr txBox="1"/>
            <p:nvPr/>
          </p:nvSpPr>
          <p:spPr>
            <a:xfrm>
              <a:off x="1962589" y="3715557"/>
              <a:ext cx="16101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XCSG.Contains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E01B0CA-DB96-A844-966F-24A483B7A326}"/>
                </a:ext>
              </a:extLst>
            </p:cNvPr>
            <p:cNvSpPr txBox="1"/>
            <p:nvPr/>
          </p:nvSpPr>
          <p:spPr>
            <a:xfrm>
              <a:off x="1962588" y="4841216"/>
              <a:ext cx="16101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XCSG.Contains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A82EE5B-D897-0D48-866E-E150D44666A3}"/>
              </a:ext>
            </a:extLst>
          </p:cNvPr>
          <p:cNvSpPr txBox="1"/>
          <p:nvPr/>
        </p:nvSpPr>
        <p:spPr>
          <a:xfrm>
            <a:off x="4281676" y="4049432"/>
            <a:ext cx="70257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Folder icon denotes a project</a:t>
            </a:r>
          </a:p>
          <a:p>
            <a:endParaRPr lang="en-US" sz="800" dirty="0"/>
          </a:p>
          <a:p>
            <a:r>
              <a:rPr lang="en-US" dirty="0"/>
              <a:t>Green colored small circle icon denotes a function. </a:t>
            </a:r>
          </a:p>
          <a:p>
            <a:endParaRPr lang="en-US" sz="800" dirty="0"/>
          </a:p>
          <a:p>
            <a:r>
              <a:rPr lang="en-US" dirty="0">
                <a:latin typeface="Courier" pitchFamily="2" charset="0"/>
              </a:rPr>
              <a:t>struct dreq *p, *q; </a:t>
            </a:r>
            <a:r>
              <a:rPr lang="en-US" dirty="0"/>
              <a:t>the arrow in front denotes that it is the root node of CFG </a:t>
            </a:r>
            <a:endParaRPr lang="en-US" b="1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E48845F-5FEB-D247-B150-9719DCD79411}"/>
              </a:ext>
            </a:extLst>
          </p:cNvPr>
          <p:cNvCxnSpPr/>
          <p:nvPr/>
        </p:nvCxnSpPr>
        <p:spPr>
          <a:xfrm flipV="1">
            <a:off x="6820930" y="1035957"/>
            <a:ext cx="716692" cy="39220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4010D7E-E5AB-5746-B7AE-0D7BE9E75860}"/>
              </a:ext>
            </a:extLst>
          </p:cNvPr>
          <p:cNvCxnSpPr/>
          <p:nvPr/>
        </p:nvCxnSpPr>
        <p:spPr>
          <a:xfrm>
            <a:off x="6846136" y="1394131"/>
            <a:ext cx="984455" cy="14764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F1A6A56-C21C-E045-86F4-43B0F9BFF357}"/>
              </a:ext>
            </a:extLst>
          </p:cNvPr>
          <p:cNvCxnSpPr/>
          <p:nvPr/>
        </p:nvCxnSpPr>
        <p:spPr>
          <a:xfrm>
            <a:off x="6820930" y="1428162"/>
            <a:ext cx="1177293" cy="69824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539578-8A88-F24E-8404-3F3E4C886139}"/>
              </a:ext>
            </a:extLst>
          </p:cNvPr>
          <p:cNvCxnSpPr/>
          <p:nvPr/>
        </p:nvCxnSpPr>
        <p:spPr>
          <a:xfrm>
            <a:off x="672029" y="5100810"/>
            <a:ext cx="7491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320FD35-C4AF-C24C-87B1-5DB6E79461E0}"/>
              </a:ext>
            </a:extLst>
          </p:cNvPr>
          <p:cNvSpPr txBox="1"/>
          <p:nvPr/>
        </p:nvSpPr>
        <p:spPr>
          <a:xfrm>
            <a:off x="355711" y="5123682"/>
            <a:ext cx="1381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Selected node</a:t>
            </a:r>
          </a:p>
        </p:txBody>
      </p:sp>
    </p:spTree>
    <p:extLst>
      <p:ext uri="{BB962C8B-B14F-4D97-AF65-F5344CB8AC3E}">
        <p14:creationId xmlns:p14="http://schemas.microsoft.com/office/powerpoint/2010/main" val="818465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3424DD-ADCC-6547-A334-C7159401A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BE76FF-0D8F-AD43-8625-9AC1EF1E6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" y="0"/>
            <a:ext cx="1218714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0F1C7B-5332-C441-AA8F-40269CD715F5}"/>
              </a:ext>
            </a:extLst>
          </p:cNvPr>
          <p:cNvSpPr txBox="1"/>
          <p:nvPr/>
        </p:nvSpPr>
        <p:spPr>
          <a:xfrm>
            <a:off x="4975865" y="2613991"/>
            <a:ext cx="52843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get EDV if you type Element in the Eclipse quick access box at the top right corner.</a:t>
            </a:r>
          </a:p>
          <a:p>
            <a:endParaRPr lang="en-US" sz="800" dirty="0"/>
          </a:p>
          <a:p>
            <a:r>
              <a:rPr lang="en-US" dirty="0"/>
              <a:t>After selecting EDV, you can drag and drop it anywhere in the eclipse window.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582D00-1820-B44E-BA51-195F538C7566}"/>
              </a:ext>
            </a:extLst>
          </p:cNvPr>
          <p:cNvCxnSpPr>
            <a:cxnSpLocks/>
          </p:cNvCxnSpPr>
          <p:nvPr/>
        </p:nvCxnSpPr>
        <p:spPr>
          <a:xfrm flipV="1">
            <a:off x="9650895" y="457200"/>
            <a:ext cx="1043609" cy="21567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42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D6CE2B-0D4C-4B40-A075-EB2F85093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A4CE81-B986-994C-BCE7-C4A12D40A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56" y="232521"/>
            <a:ext cx="1178061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A56CBD-E587-DF46-B6D8-26DCBC91ED94}"/>
              </a:ext>
            </a:extLst>
          </p:cNvPr>
          <p:cNvSpPr txBox="1"/>
          <p:nvPr/>
        </p:nvSpPr>
        <p:spPr>
          <a:xfrm>
            <a:off x="5206763" y="3357358"/>
            <a:ext cx="6195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Clicking on the node Xinu, EDV shows that It is a project.</a:t>
            </a:r>
          </a:p>
          <a:p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95F9FE-E583-854A-A3FB-205938E52C09}"/>
              </a:ext>
            </a:extLst>
          </p:cNvPr>
          <p:cNvCxnSpPr>
            <a:cxnSpLocks/>
          </p:cNvCxnSpPr>
          <p:nvPr/>
        </p:nvCxnSpPr>
        <p:spPr>
          <a:xfrm flipH="1">
            <a:off x="964096" y="3661521"/>
            <a:ext cx="4039317" cy="98999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538967-B447-2145-9C75-317E981FF886}"/>
              </a:ext>
            </a:extLst>
          </p:cNvPr>
          <p:cNvCxnSpPr>
            <a:cxnSpLocks/>
          </p:cNvCxnSpPr>
          <p:nvPr/>
        </p:nvCxnSpPr>
        <p:spPr>
          <a:xfrm flipH="1">
            <a:off x="1877152" y="3661521"/>
            <a:ext cx="3126261" cy="61773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033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24099E-5C1D-0447-9B3E-A2A21B066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BAEA3B-9EC2-1046-8B13-CCF9C9C5A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7" y="0"/>
            <a:ext cx="1214286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107C10-CA73-B649-AC69-1D340BDE29C8}"/>
              </a:ext>
            </a:extLst>
          </p:cNvPr>
          <p:cNvSpPr txBox="1"/>
          <p:nvPr/>
        </p:nvSpPr>
        <p:spPr>
          <a:xfrm>
            <a:off x="5186884" y="3248027"/>
            <a:ext cx="5795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Clicking on dskenq.c, EDV shows that It is a translation unit. </a:t>
            </a:r>
            <a:r>
              <a:rPr lang="en-IN" dirty="0"/>
              <a:t>The output of the C pre-processor is called translation unit. </a:t>
            </a:r>
            <a:endParaRPr lang="en-US" dirty="0"/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EFF079F-FD61-2B4A-8694-EE94CF2FB7B9}"/>
              </a:ext>
            </a:extLst>
          </p:cNvPr>
          <p:cNvCxnSpPr>
            <a:cxnSpLocks/>
          </p:cNvCxnSpPr>
          <p:nvPr/>
        </p:nvCxnSpPr>
        <p:spPr>
          <a:xfrm flipH="1">
            <a:off x="1488050" y="3805881"/>
            <a:ext cx="3595278" cy="91947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2029479-A8B7-4649-9921-D9766BBCFD17}"/>
              </a:ext>
            </a:extLst>
          </p:cNvPr>
          <p:cNvCxnSpPr>
            <a:cxnSpLocks/>
          </p:cNvCxnSpPr>
          <p:nvPr/>
        </p:nvCxnSpPr>
        <p:spPr>
          <a:xfrm flipH="1">
            <a:off x="2113006" y="3805881"/>
            <a:ext cx="2970322" cy="55605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171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7533C6-0E0F-9640-AB5C-4869B702B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112FC-0C15-CA45-984B-24D016139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" y="0"/>
            <a:ext cx="1212783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874EBC-AFC9-D34C-A965-1BB7A6AB2712}"/>
              </a:ext>
            </a:extLst>
          </p:cNvPr>
          <p:cNvSpPr txBox="1"/>
          <p:nvPr/>
        </p:nvSpPr>
        <p:spPr>
          <a:xfrm>
            <a:off x="4552122" y="3210339"/>
            <a:ext cx="5466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Clicking dskenq, EDV shows that It is a function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D875B1-F66D-274A-8B94-F082F08143BC}"/>
              </a:ext>
            </a:extLst>
          </p:cNvPr>
          <p:cNvCxnSpPr/>
          <p:nvPr/>
        </p:nvCxnSpPr>
        <p:spPr>
          <a:xfrm flipH="1">
            <a:off x="1113183" y="3747052"/>
            <a:ext cx="3399182" cy="160020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12DD2D-2B74-1941-AC07-AF5F56D572E6}"/>
              </a:ext>
            </a:extLst>
          </p:cNvPr>
          <p:cNvCxnSpPr/>
          <p:nvPr/>
        </p:nvCxnSpPr>
        <p:spPr>
          <a:xfrm flipH="1">
            <a:off x="2051222" y="3731741"/>
            <a:ext cx="2500900" cy="107503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047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creen Shot 2014-06-24 at 1.12.34 PM.png"/>
          <p:cNvPicPr/>
          <p:nvPr/>
        </p:nvPicPr>
        <p:blipFill>
          <a:blip r:embed="rId2"/>
          <a:srcRect l="1934" t="677" b="31045"/>
          <a:stretch>
            <a:fillRect/>
          </a:stretch>
        </p:blipFill>
        <p:spPr>
          <a:xfrm>
            <a:off x="6253685" y="44723"/>
            <a:ext cx="4055310" cy="6314126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xfrm>
            <a:off x="318491" y="341282"/>
            <a:ext cx="4671520" cy="716809"/>
          </a:xfrm>
          <a:prstGeom prst="rect">
            <a:avLst/>
          </a:prstGeom>
        </p:spPr>
        <p:txBody>
          <a:bodyPr/>
          <a:lstStyle/>
          <a:p>
            <a:pPr defTabSz="402536">
              <a:defRPr sz="1800"/>
            </a:pPr>
            <a:r>
              <a:rPr sz="4000" dirty="0">
                <a:latin typeface="+mn-lt"/>
              </a:rPr>
              <a:t>XCSG</a:t>
            </a:r>
            <a:r>
              <a:rPr lang="en-US" sz="4000" dirty="0">
                <a:latin typeface="+mn-lt"/>
              </a:rPr>
              <a:t> </a:t>
            </a:r>
            <a:r>
              <a:rPr sz="4000" dirty="0">
                <a:latin typeface="+mn-lt"/>
              </a:rPr>
              <a:t>Hierarchy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B1306D-85A1-3747-80C7-9FABF89C7AD6}"/>
              </a:ext>
            </a:extLst>
          </p:cNvPr>
          <p:cNvSpPr/>
          <p:nvPr/>
        </p:nvSpPr>
        <p:spPr>
          <a:xfrm>
            <a:off x="1012757" y="4329062"/>
            <a:ext cx="5619826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You can learn more about XCSG hierarchy through Javadoc, look for </a:t>
            </a:r>
            <a:r>
              <a:rPr lang="en-US" i="1" dirty="0"/>
              <a:t>com.ensoftcorp.atlas.core.xcsg.XCSG</a:t>
            </a:r>
          </a:p>
        </p:txBody>
      </p:sp>
    </p:spTree>
    <p:extLst>
      <p:ext uri="{BB962C8B-B14F-4D97-AF65-F5344CB8AC3E}">
        <p14:creationId xmlns:p14="http://schemas.microsoft.com/office/powerpoint/2010/main" val="3765048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D13A8A-0884-6D43-A4BA-8F54B8650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76890-E15B-F340-9E2B-6ACE47389C81}" type="slidenum">
              <a:rPr lang="en-US" smtClean="0"/>
              <a:t>27</a:t>
            </a:fld>
            <a:endParaRPr lang="en-US"/>
          </a:p>
        </p:txBody>
      </p:sp>
      <p:sp>
        <p:nvSpPr>
          <p:cNvPr id="4" name="Shape 49">
            <a:extLst>
              <a:ext uri="{FF2B5EF4-FFF2-40B4-BE49-F238E27FC236}">
                <a16:creationId xmlns:a16="http://schemas.microsoft.com/office/drawing/2014/main" id="{1DB3E753-1FFF-1B4A-A8B8-5FD2DCAECE52}"/>
              </a:ext>
            </a:extLst>
          </p:cNvPr>
          <p:cNvSpPr txBox="1">
            <a:spLocks/>
          </p:cNvSpPr>
          <p:nvPr/>
        </p:nvSpPr>
        <p:spPr>
          <a:xfrm>
            <a:off x="318491" y="341282"/>
            <a:ext cx="2864976" cy="71680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5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</a:lstStyle>
          <a:p>
            <a:pPr defTabSz="402536">
              <a:defRPr sz="1800"/>
            </a:pPr>
            <a:r>
              <a:rPr lang="en-US" sz="4000" kern="0" dirty="0">
                <a:latin typeface="+mn-lt"/>
              </a:rPr>
              <a:t>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575C5D-7926-7744-8FDC-F49E0CD0B8E2}"/>
              </a:ext>
            </a:extLst>
          </p:cNvPr>
          <p:cNvSpPr txBox="1"/>
          <p:nvPr/>
        </p:nvSpPr>
        <p:spPr>
          <a:xfrm>
            <a:off x="318491" y="1253067"/>
            <a:ext cx="11162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Preamble: Software is a massively connected system. The abstraction is </a:t>
            </a:r>
            <a:r>
              <a:rPr lang="en-US" sz="2400" i="1" dirty="0"/>
              <a:t>graph of graphs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0626ED-4405-FA48-BC1D-5FD77EC49F1A}"/>
              </a:ext>
            </a:extLst>
          </p:cNvPr>
          <p:cNvGrpSpPr/>
          <p:nvPr/>
        </p:nvGrpSpPr>
        <p:grpSpPr>
          <a:xfrm>
            <a:off x="279400" y="2354424"/>
            <a:ext cx="11633200" cy="707886"/>
            <a:chOff x="524933" y="3011065"/>
            <a:chExt cx="11633200" cy="7078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5E4183-B15A-9142-85B9-3F419B4B7CD4}"/>
                </a:ext>
              </a:extLst>
            </p:cNvPr>
            <p:cNvSpPr txBox="1"/>
            <p:nvPr/>
          </p:nvSpPr>
          <p:spPr>
            <a:xfrm>
              <a:off x="524933" y="3166533"/>
              <a:ext cx="11345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Software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F652830-7E27-2742-813F-DC609B935007}"/>
                </a:ext>
              </a:extLst>
            </p:cNvPr>
            <p:cNvCxnSpPr>
              <a:cxnSpLocks/>
            </p:cNvCxnSpPr>
            <p:nvPr/>
          </p:nvCxnSpPr>
          <p:spPr>
            <a:xfrm>
              <a:off x="1659467" y="3423196"/>
              <a:ext cx="5532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4D1D37D-CC3F-3D4C-945B-705633E11220}"/>
                </a:ext>
              </a:extLst>
            </p:cNvPr>
            <p:cNvSpPr txBox="1"/>
            <p:nvPr/>
          </p:nvSpPr>
          <p:spPr>
            <a:xfrm>
              <a:off x="2387599" y="3166531"/>
              <a:ext cx="2743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Graph of Graphs (GG) 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15C7A9B-083B-1046-B587-13E8D7DAF5BE}"/>
                </a:ext>
              </a:extLst>
            </p:cNvPr>
            <p:cNvCxnSpPr>
              <a:cxnSpLocks/>
            </p:cNvCxnSpPr>
            <p:nvPr/>
          </p:nvCxnSpPr>
          <p:spPr>
            <a:xfrm>
              <a:off x="4856668" y="3423196"/>
              <a:ext cx="64666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07288A-BE97-3D48-95A2-174F8AB3AD38}"/>
                </a:ext>
              </a:extLst>
            </p:cNvPr>
            <p:cNvSpPr txBox="1"/>
            <p:nvPr/>
          </p:nvSpPr>
          <p:spPr>
            <a:xfrm>
              <a:off x="5593687" y="3166530"/>
              <a:ext cx="17409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Searchable GG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A86903-24D8-E846-A568-85A2722C7DF9}"/>
                </a:ext>
              </a:extLst>
            </p:cNvPr>
            <p:cNvSpPr txBox="1"/>
            <p:nvPr/>
          </p:nvSpPr>
          <p:spPr>
            <a:xfrm>
              <a:off x="7975598" y="3011065"/>
              <a:ext cx="418253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Query language to perform searches and transformations on GG  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ED0181C-48DA-924B-ADC4-1193A27FA3BD}"/>
                </a:ext>
              </a:extLst>
            </p:cNvPr>
            <p:cNvCxnSpPr>
              <a:cxnSpLocks/>
            </p:cNvCxnSpPr>
            <p:nvPr/>
          </p:nvCxnSpPr>
          <p:spPr>
            <a:xfrm>
              <a:off x="7328933" y="3365008"/>
              <a:ext cx="64666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4F3F180-675F-D341-AF73-B085B43120BB}"/>
              </a:ext>
            </a:extLst>
          </p:cNvPr>
          <p:cNvSpPr txBox="1"/>
          <p:nvPr/>
        </p:nvSpPr>
        <p:spPr>
          <a:xfrm>
            <a:off x="514845" y="3276640"/>
            <a:ext cx="1116230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/>
              <a:t>XCSG is a naming schema to make GG searchable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/>
              <a:t>Nodes for program artifacts and Edges for relationships between program artifacts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/>
              <a:t>“IS” and “CONTAINMENT” hierarchies in XCSG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/>
              <a:t>Control Node for a program statement contains a graph that specifies the semantics for executing the statement. This graph is called the </a:t>
            </a:r>
            <a:r>
              <a:rPr lang="en-US" sz="2400" i="1" dirty="0"/>
              <a:t>abstract syntax tree 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i="1" dirty="0"/>
              <a:t>Out </a:t>
            </a:r>
            <a:r>
              <a:rPr lang="en-US" sz="2400" dirty="0"/>
              <a:t>query gives the outgoing edges of a node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/>
              <a:t>CONTAINMENT Edges  are shown as concentric rectangles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/>
              <a:t>Element Detail View </a:t>
            </a:r>
          </a:p>
        </p:txBody>
      </p:sp>
    </p:spTree>
    <p:extLst>
      <p:ext uri="{BB962C8B-B14F-4D97-AF65-F5344CB8AC3E}">
        <p14:creationId xmlns:p14="http://schemas.microsoft.com/office/powerpoint/2010/main" val="9879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BE5655-32EA-1848-97FF-D7BAE1367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76890-E15B-F340-9E2B-6ACE47389C81}" type="slidenum">
              <a:rPr lang="en-US" smtClean="0"/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C6C39E-7637-004A-B318-2486158C5DA6}"/>
              </a:ext>
            </a:extLst>
          </p:cNvPr>
          <p:cNvSpPr txBox="1"/>
          <p:nvPr/>
        </p:nvSpPr>
        <p:spPr>
          <a:xfrm>
            <a:off x="795130" y="490330"/>
            <a:ext cx="10906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eXtensible Common Software Graph (XCSG) schema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FBC81A-E691-3B4D-9129-7E52335572DF}"/>
              </a:ext>
            </a:extLst>
          </p:cNvPr>
          <p:cNvSpPr txBox="1"/>
          <p:nvPr/>
        </p:nvSpPr>
        <p:spPr>
          <a:xfrm>
            <a:off x="795130" y="1294778"/>
            <a:ext cx="10502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Open-source XCSG  schema for naming program artifacts: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6D199-5FA7-9541-AC9A-4BCDE8872701}"/>
              </a:ext>
            </a:extLst>
          </p:cNvPr>
          <p:cNvSpPr txBox="1"/>
          <p:nvPr/>
        </p:nvSpPr>
        <p:spPr>
          <a:xfrm>
            <a:off x="1801841" y="4148172"/>
            <a:ext cx="94956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Software Graph (SG): </a:t>
            </a:r>
            <a:r>
              <a:rPr lang="en-US" sz="2800" dirty="0">
                <a:latin typeface="+mj-lt"/>
              </a:rPr>
              <a:t>it is for naming nodes and edges in </a:t>
            </a:r>
            <a:r>
              <a:rPr lang="en-US" sz="2800" i="1" dirty="0">
                <a:latin typeface="+mj-lt"/>
              </a:rPr>
              <a:t>graphs representing software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A1DC80-5E17-6840-BC0A-A8E3999DEF68}"/>
              </a:ext>
            </a:extLst>
          </p:cNvPr>
          <p:cNvSpPr txBox="1"/>
          <p:nvPr/>
        </p:nvSpPr>
        <p:spPr>
          <a:xfrm>
            <a:off x="265043" y="3161654"/>
            <a:ext cx="1258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XCSG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C30927-F3A5-6749-8FEC-E13BB55ED08E}"/>
              </a:ext>
            </a:extLst>
          </p:cNvPr>
          <p:cNvSpPr txBox="1"/>
          <p:nvPr/>
        </p:nvSpPr>
        <p:spPr>
          <a:xfrm>
            <a:off x="1801841" y="3076235"/>
            <a:ext cx="94956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Common (C): </a:t>
            </a:r>
            <a:r>
              <a:rPr lang="en-US" sz="2800" dirty="0">
                <a:latin typeface="+mj-lt"/>
              </a:rPr>
              <a:t>it makes use of  </a:t>
            </a:r>
            <a:r>
              <a:rPr lang="en-US" sz="2800" i="1" dirty="0">
                <a:latin typeface="+mj-lt"/>
              </a:rPr>
              <a:t>commonality across different programming languages</a:t>
            </a:r>
            <a:r>
              <a:rPr lang="en-US" sz="2800" dirty="0">
                <a:latin typeface="+mj-lt"/>
              </a:rPr>
              <a:t> to provide language agnostic naming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BBEDB9-E379-5342-827A-F53A24CC24B0}"/>
              </a:ext>
            </a:extLst>
          </p:cNvPr>
          <p:cNvSpPr txBox="1"/>
          <p:nvPr/>
        </p:nvSpPr>
        <p:spPr>
          <a:xfrm>
            <a:off x="1801841" y="2004298"/>
            <a:ext cx="94956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eXtensible (X): </a:t>
            </a:r>
            <a:r>
              <a:rPr lang="en-US" sz="2800" dirty="0">
                <a:latin typeface="+mj-lt"/>
              </a:rPr>
              <a:t>it is </a:t>
            </a:r>
            <a:r>
              <a:rPr lang="en-US" sz="2800" i="1" dirty="0">
                <a:latin typeface="+mj-lt"/>
              </a:rPr>
              <a:t>extensible</a:t>
            </a:r>
            <a:r>
              <a:rPr lang="en-US" sz="2800" dirty="0">
                <a:latin typeface="+mj-lt"/>
              </a:rPr>
              <a:t> </a:t>
            </a:r>
            <a:r>
              <a:rPr lang="en-US" sz="2800" i="1" dirty="0">
                <a:latin typeface="+mj-lt"/>
              </a:rPr>
              <a:t>to several programming languages </a:t>
            </a:r>
            <a:r>
              <a:rPr lang="en-US" sz="2800" dirty="0">
                <a:latin typeface="+mj-lt"/>
              </a:rPr>
              <a:t>+ </a:t>
            </a:r>
            <a:r>
              <a:rPr lang="en-US" sz="2800" i="1" dirty="0">
                <a:latin typeface="+mj-lt"/>
              </a:rPr>
              <a:t>extensible </a:t>
            </a:r>
            <a:r>
              <a:rPr lang="en-US" sz="2800" i="1">
                <a:latin typeface="+mj-lt"/>
              </a:rPr>
              <a:t>to artifacts </a:t>
            </a:r>
            <a:r>
              <a:rPr lang="en-US" sz="2800" i="1" dirty="0">
                <a:latin typeface="+mj-lt"/>
              </a:rPr>
              <a:t>derived by analysis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747B438-1B7D-C940-B3B3-497727303C7D}"/>
              </a:ext>
            </a:extLst>
          </p:cNvPr>
          <p:cNvCxnSpPr>
            <a:endCxn id="8" idx="1"/>
          </p:cNvCxnSpPr>
          <p:nvPr/>
        </p:nvCxnSpPr>
        <p:spPr>
          <a:xfrm flipV="1">
            <a:off x="1218746" y="2481352"/>
            <a:ext cx="583095" cy="680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F7C2D98-D9F7-A445-9C4A-983E44C41FDE}"/>
              </a:ext>
            </a:extLst>
          </p:cNvPr>
          <p:cNvCxnSpPr>
            <a:cxnSpLocks/>
          </p:cNvCxnSpPr>
          <p:nvPr/>
        </p:nvCxnSpPr>
        <p:spPr>
          <a:xfrm>
            <a:off x="1218745" y="3781436"/>
            <a:ext cx="583095" cy="680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688954-2B0B-804A-B0EF-0B60532C018E}"/>
              </a:ext>
            </a:extLst>
          </p:cNvPr>
          <p:cNvCxnSpPr>
            <a:stCxn id="6" idx="3"/>
          </p:cNvCxnSpPr>
          <p:nvPr/>
        </p:nvCxnSpPr>
        <p:spPr>
          <a:xfrm flipV="1">
            <a:off x="1524000" y="3429000"/>
            <a:ext cx="277840" cy="55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hape 43">
            <a:extLst>
              <a:ext uri="{FF2B5EF4-FFF2-40B4-BE49-F238E27FC236}">
                <a16:creationId xmlns:a16="http://schemas.microsoft.com/office/drawing/2014/main" id="{DA750608-82B3-F84F-B948-42DE8AFF55E1}"/>
              </a:ext>
            </a:extLst>
          </p:cNvPr>
          <p:cNvSpPr txBox="1">
            <a:spLocks/>
          </p:cNvSpPr>
          <p:nvPr/>
        </p:nvSpPr>
        <p:spPr>
          <a:xfrm>
            <a:off x="1855925" y="5405504"/>
            <a:ext cx="8784949" cy="438130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5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5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5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5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5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5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5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5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5" b="0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>
              <a:defRPr sz="1800"/>
            </a:pPr>
            <a:r>
              <a:rPr lang="en-US" sz="2000" kern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New types and tags can be registered to extend the existing set of types and tags.</a:t>
            </a:r>
          </a:p>
        </p:txBody>
      </p:sp>
    </p:spTree>
    <p:extLst>
      <p:ext uri="{BB962C8B-B14F-4D97-AF65-F5344CB8AC3E}">
        <p14:creationId xmlns:p14="http://schemas.microsoft.com/office/powerpoint/2010/main" val="98344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B9FCCC02-4E4E-AF41-BEA6-913B7A116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83" y="-45943"/>
            <a:ext cx="11616267" cy="1014868"/>
          </a:xfrm>
        </p:spPr>
        <p:txBody>
          <a:bodyPr>
            <a:normAutofit/>
          </a:bodyPr>
          <a:lstStyle/>
          <a:p>
            <a:r>
              <a:rPr lang="en-US" dirty="0"/>
              <a:t>XCSG: Nodes and Edge types for C and Java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57584-9D40-FD44-B210-8C3AF3EC9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51DA82-9D98-0041-B61B-3512283F1280}"/>
              </a:ext>
            </a:extLst>
          </p:cNvPr>
          <p:cNvSpPr txBox="1"/>
          <p:nvPr/>
        </p:nvSpPr>
        <p:spPr>
          <a:xfrm>
            <a:off x="641169" y="5086545"/>
            <a:ext cx="11036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latin typeface="+mj-lt"/>
              </a:rPr>
              <a:t>XCSG enables a harmonious representation of software written in different languages</a:t>
            </a:r>
          </a:p>
        </p:txBody>
      </p:sp>
      <p:pic>
        <p:nvPicPr>
          <p:cNvPr id="43" name="image2.png">
            <a:extLst>
              <a:ext uri="{FF2B5EF4-FFF2-40B4-BE49-F238E27FC236}">
                <a16:creationId xmlns:a16="http://schemas.microsoft.com/office/drawing/2014/main" id="{D758831F-F15A-FC43-8697-5701BB1FEC85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516530" y="1357227"/>
            <a:ext cx="8892988" cy="372931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808606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7CA8A-A83B-D847-A5DC-AF0CC528D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76890-E15B-F340-9E2B-6ACE47389C81}" type="slidenum">
              <a:rPr lang="en-US" smtClean="0"/>
              <a:t>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0AF80A-59E6-BB40-B31E-93204CC1DC4B}"/>
              </a:ext>
            </a:extLst>
          </p:cNvPr>
          <p:cNvSpPr txBox="1"/>
          <p:nvPr/>
        </p:nvSpPr>
        <p:spPr>
          <a:xfrm>
            <a:off x="689113" y="384313"/>
            <a:ext cx="3697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Edge Hierarchy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2609D7F-F98C-434F-8E9A-0FFA52F3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635" y="1092199"/>
            <a:ext cx="23114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E1CB145-12C3-BC4C-A346-233629A69E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1" t="8379" r="6453" b="8862"/>
          <a:stretch/>
        </p:blipFill>
        <p:spPr bwMode="auto">
          <a:xfrm>
            <a:off x="1707271" y="1537252"/>
            <a:ext cx="3993931" cy="270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2CA2B5-A944-584F-9009-9ACACB52C07C}"/>
              </a:ext>
            </a:extLst>
          </p:cNvPr>
          <p:cNvSpPr txBox="1"/>
          <p:nvPr/>
        </p:nvSpPr>
        <p:spPr>
          <a:xfrm>
            <a:off x="1219200" y="1643270"/>
            <a:ext cx="127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Super-type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503407-DD2A-964A-A1F1-B64D7F8015E3}"/>
              </a:ext>
            </a:extLst>
          </p:cNvPr>
          <p:cNvSpPr txBox="1"/>
          <p:nvPr/>
        </p:nvSpPr>
        <p:spPr>
          <a:xfrm>
            <a:off x="689113" y="3429000"/>
            <a:ext cx="1137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Sub-type</a:t>
            </a:r>
          </a:p>
        </p:txBody>
      </p:sp>
    </p:spTree>
    <p:extLst>
      <p:ext uri="{BB962C8B-B14F-4D97-AF65-F5344CB8AC3E}">
        <p14:creationId xmlns:p14="http://schemas.microsoft.com/office/powerpoint/2010/main" val="87070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7CA8A-A83B-D847-A5DC-AF0CC528D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76890-E15B-F340-9E2B-6ACE47389C81}" type="slidenum">
              <a:rPr lang="en-US" smtClean="0"/>
              <a:t>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C639E6-2656-674D-9BB9-342412C6D9DD}"/>
              </a:ext>
            </a:extLst>
          </p:cNvPr>
          <p:cNvSpPr txBox="1"/>
          <p:nvPr/>
        </p:nvSpPr>
        <p:spPr>
          <a:xfrm>
            <a:off x="689113" y="384313"/>
            <a:ext cx="3697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Node Hierarchy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B0AF570-D12E-CE43-88AD-DF1B3CA26A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5" t="7312" r="6620" b="8641"/>
          <a:stretch/>
        </p:blipFill>
        <p:spPr bwMode="auto">
          <a:xfrm>
            <a:off x="3055729" y="1275244"/>
            <a:ext cx="3987804" cy="255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964C7B-5D49-5D4D-BB79-CA6F89BDE872}"/>
              </a:ext>
            </a:extLst>
          </p:cNvPr>
          <p:cNvSpPr txBox="1"/>
          <p:nvPr/>
        </p:nvSpPr>
        <p:spPr>
          <a:xfrm>
            <a:off x="2623930" y="1373316"/>
            <a:ext cx="127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Super-type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14EE1E-DCE8-2444-909D-61436692E8CD}"/>
              </a:ext>
            </a:extLst>
          </p:cNvPr>
          <p:cNvSpPr txBox="1"/>
          <p:nvPr/>
        </p:nvSpPr>
        <p:spPr>
          <a:xfrm>
            <a:off x="2093843" y="3159046"/>
            <a:ext cx="1137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Sub-type</a:t>
            </a:r>
          </a:p>
        </p:txBody>
      </p:sp>
    </p:spTree>
    <p:extLst>
      <p:ext uri="{BB962C8B-B14F-4D97-AF65-F5344CB8AC3E}">
        <p14:creationId xmlns:p14="http://schemas.microsoft.com/office/powerpoint/2010/main" val="2366052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D70AC52-F2D9-424F-BC47-76A7E2045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264582"/>
            <a:ext cx="10270067" cy="83290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+mn-lt"/>
              </a:rPr>
              <a:t>T</a:t>
            </a:r>
            <a:r>
              <a:rPr lang="en-US" sz="4000" dirty="0">
                <a:solidFill>
                  <a:srgbClr val="FF0000"/>
                </a:solidFill>
                <a:latin typeface="+mn-lt"/>
                <a:cs typeface="Arial" charset="0"/>
              </a:rPr>
              <a:t>ags instead of subtypes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C8DC90-B4FC-5A46-A823-2378613DEF7A}"/>
              </a:ext>
            </a:extLst>
          </p:cNvPr>
          <p:cNvSpPr txBox="1"/>
          <p:nvPr/>
        </p:nvSpPr>
        <p:spPr>
          <a:xfrm>
            <a:off x="457199" y="2236663"/>
            <a:ext cx="113114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Scenario:</a:t>
            </a:r>
            <a:r>
              <a:rPr lang="en-US" sz="2800" dirty="0">
                <a:latin typeface="Courier" pitchFamily="2" charset="0"/>
              </a:rPr>
              <a:t> If </a:t>
            </a:r>
            <a:r>
              <a:rPr lang="en-US" sz="2800" dirty="0">
                <a:latin typeface="+mj-lt"/>
              </a:rPr>
              <a:t>a node subtype of  </a:t>
            </a:r>
            <a:r>
              <a:rPr lang="en-US" sz="2800" dirty="0"/>
              <a:t>Statement</a:t>
            </a:r>
            <a:r>
              <a:rPr lang="en-US" sz="2800" i="1" dirty="0"/>
              <a:t> </a:t>
            </a:r>
            <a:r>
              <a:rPr lang="en-US" sz="2800" dirty="0">
                <a:latin typeface="+mj-lt"/>
              </a:rPr>
              <a:t>has </a:t>
            </a:r>
            <a:r>
              <a:rPr lang="en-US" sz="2800" dirty="0"/>
              <a:t>TRUE </a:t>
            </a:r>
            <a:r>
              <a:rPr lang="en-US" sz="2800" dirty="0">
                <a:latin typeface="+mj-lt"/>
              </a:rPr>
              <a:t>and</a:t>
            </a:r>
            <a:r>
              <a:rPr lang="en-US" sz="2800" dirty="0"/>
              <a:t> FALSE </a:t>
            </a:r>
            <a:r>
              <a:rPr lang="en-US" sz="2800" dirty="0">
                <a:latin typeface="+mj-lt"/>
              </a:rPr>
              <a:t>outgoing edges. </a:t>
            </a:r>
            <a:r>
              <a:rPr lang="en-US" sz="2800" dirty="0"/>
              <a:t>TRUE </a:t>
            </a:r>
            <a:r>
              <a:rPr lang="en-US" sz="2800" dirty="0">
                <a:latin typeface="+mj-lt"/>
              </a:rPr>
              <a:t>and</a:t>
            </a:r>
            <a:r>
              <a:rPr lang="en-US" sz="2800" dirty="0"/>
              <a:t> FALSE </a:t>
            </a:r>
            <a:r>
              <a:rPr lang="en-US" sz="2800" dirty="0">
                <a:latin typeface="+mj-lt"/>
              </a:rPr>
              <a:t>are tags for edges, they are not subtypes.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C94444-4754-BE4A-BFB4-A594E7190B58}"/>
              </a:ext>
            </a:extLst>
          </p:cNvPr>
          <p:cNvSpPr txBox="1"/>
          <p:nvPr/>
        </p:nvSpPr>
        <p:spPr>
          <a:xfrm>
            <a:off x="568035" y="4207404"/>
            <a:ext cx="102700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Varying number of outgoing edges of </a:t>
            </a:r>
            <a:r>
              <a:rPr lang="en-US" sz="2800" dirty="0"/>
              <a:t>SWITCH </a:t>
            </a:r>
            <a:r>
              <a:rPr lang="en-US" sz="2800" dirty="0">
                <a:latin typeface="+mj-lt"/>
              </a:rPr>
              <a:t>have as tags the values associated with different cases.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17AF96-7E34-7641-8378-CD4B7B1AE6FC}"/>
              </a:ext>
            </a:extLst>
          </p:cNvPr>
          <p:cNvSpPr txBox="1"/>
          <p:nvPr/>
        </p:nvSpPr>
        <p:spPr>
          <a:xfrm>
            <a:off x="457199" y="1128182"/>
            <a:ext cx="110743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As shown on previous slides, we mostly use subtypes. However, as illustrated  here, in some scenarios the tags provide a better alternative.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F8EE13-932F-0B4D-8247-1C3AF69F8AD5}"/>
              </a:ext>
            </a:extLst>
          </p:cNvPr>
          <p:cNvSpPr/>
          <p:nvPr/>
        </p:nvSpPr>
        <p:spPr>
          <a:xfrm>
            <a:off x="568035" y="3345144"/>
            <a:ext cx="103909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Since </a:t>
            </a:r>
            <a:r>
              <a:rPr lang="en-US" sz="2000" dirty="0"/>
              <a:t>IF</a:t>
            </a:r>
            <a:r>
              <a:rPr lang="en-US" sz="2000" dirty="0">
                <a:latin typeface="+mj-lt"/>
              </a:rPr>
              <a:t> and </a:t>
            </a:r>
            <a:r>
              <a:rPr lang="en-US" sz="2000" dirty="0"/>
              <a:t>SWITCH</a:t>
            </a:r>
            <a:r>
              <a:rPr lang="en-US" sz="2000" dirty="0">
                <a:latin typeface="+mj-lt"/>
              </a:rPr>
              <a:t> are both subtyped as </a:t>
            </a:r>
            <a:r>
              <a:rPr lang="en-US" sz="2000" dirty="0"/>
              <a:t>branch nodes</a:t>
            </a:r>
            <a:r>
              <a:rPr lang="en-US" sz="2000" dirty="0">
                <a:latin typeface="+mj-lt"/>
              </a:rPr>
              <a:t>, the naming scheme for the outgoing edges for both should be the same. What should be the naming for outgoing edges of SWITCH? </a:t>
            </a:r>
          </a:p>
        </p:txBody>
      </p:sp>
    </p:spTree>
    <p:extLst>
      <p:ext uri="{BB962C8B-B14F-4D97-AF65-F5344CB8AC3E}">
        <p14:creationId xmlns:p14="http://schemas.microsoft.com/office/powerpoint/2010/main" val="53481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37CA8A-A83B-D847-A5DC-AF0CC528D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76890-E15B-F340-9E2B-6ACE47389C81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D870CB-D193-564D-858F-D97A0D9040E6}"/>
              </a:ext>
            </a:extLst>
          </p:cNvPr>
          <p:cNvSpPr txBox="1"/>
          <p:nvPr/>
        </p:nvSpPr>
        <p:spPr>
          <a:xfrm>
            <a:off x="720437" y="443345"/>
            <a:ext cx="8700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Compatibility of Nodes and Edges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C25D86A-53AA-3344-9E2F-EAE586E2F305}"/>
              </a:ext>
            </a:extLst>
          </p:cNvPr>
          <p:cNvGrpSpPr/>
          <p:nvPr/>
        </p:nvGrpSpPr>
        <p:grpSpPr>
          <a:xfrm>
            <a:off x="1316182" y="1915616"/>
            <a:ext cx="9207704" cy="1940229"/>
            <a:chOff x="1316182" y="1915616"/>
            <a:chExt cx="9207704" cy="194022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D18E351-CDC8-0C46-BBB2-5BF13B38E969}"/>
                </a:ext>
              </a:extLst>
            </p:cNvPr>
            <p:cNvSpPr txBox="1"/>
            <p:nvPr/>
          </p:nvSpPr>
          <p:spPr>
            <a:xfrm>
              <a:off x="1316182" y="1915616"/>
              <a:ext cx="92077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Example</a:t>
              </a:r>
              <a:r>
                <a:rPr lang="en-US" sz="2800" dirty="0">
                  <a:latin typeface="+mj-lt"/>
                </a:rPr>
                <a:t>: A CONTROL node is </a:t>
              </a:r>
              <a:r>
                <a:rPr lang="en-US" sz="2800" i="1" dirty="0">
                  <a:latin typeface="+mj-lt"/>
                </a:rPr>
                <a:t>not</a:t>
              </a:r>
              <a:r>
                <a:rPr lang="en-US" sz="2800" dirty="0">
                  <a:latin typeface="+mj-lt"/>
                </a:rPr>
                <a:t> compatible with CALLS edge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4E478D4-DF9B-5B4D-AE5A-0FEFA4F41496}"/>
                </a:ext>
              </a:extLst>
            </p:cNvPr>
            <p:cNvSpPr txBox="1"/>
            <p:nvPr/>
          </p:nvSpPr>
          <p:spPr>
            <a:xfrm>
              <a:off x="1593272" y="2655516"/>
              <a:ext cx="893061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Explanation</a:t>
              </a:r>
              <a:r>
                <a:rPr lang="en-US" sz="2400" dirty="0">
                  <a:latin typeface="+mj-lt"/>
                </a:rPr>
                <a:t>: A CONTROL node subtype is for nodes in the CFG. The edges between the CONTROL nodes are the SUCCESSOR relation. The CALLS edges are for the nodes with subtype FUNCTIONS. 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7724AF0-3955-9342-8057-0B42865B3740}"/>
              </a:ext>
            </a:extLst>
          </p:cNvPr>
          <p:cNvGrpSpPr/>
          <p:nvPr/>
        </p:nvGrpSpPr>
        <p:grpSpPr>
          <a:xfrm>
            <a:off x="1080656" y="1284056"/>
            <a:ext cx="9883858" cy="541491"/>
            <a:chOff x="1080656" y="1284056"/>
            <a:chExt cx="9883858" cy="54149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E4F994B-2200-E64F-A67E-9E0EECA770C9}"/>
                </a:ext>
              </a:extLst>
            </p:cNvPr>
            <p:cNvSpPr txBox="1"/>
            <p:nvPr/>
          </p:nvSpPr>
          <p:spPr>
            <a:xfrm>
              <a:off x="1080656" y="1302327"/>
              <a:ext cx="22582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Compatibility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9C5CDA8-B434-EA4A-B83B-F086A4A407D4}"/>
                </a:ext>
              </a:extLst>
            </p:cNvPr>
            <p:cNvSpPr txBox="1"/>
            <p:nvPr/>
          </p:nvSpPr>
          <p:spPr>
            <a:xfrm>
              <a:off x="3857133" y="1284056"/>
              <a:ext cx="71073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Compatibility appropriate program semantics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79B0D77-1178-D744-A227-A74A2619639A}"/>
                </a:ext>
              </a:extLst>
            </p:cNvPr>
            <p:cNvCxnSpPr/>
            <p:nvPr/>
          </p:nvCxnSpPr>
          <p:spPr>
            <a:xfrm>
              <a:off x="3231726" y="1587571"/>
              <a:ext cx="625407" cy="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F9B8D47-B2DE-BB4A-9479-04F487B19192}"/>
              </a:ext>
            </a:extLst>
          </p:cNvPr>
          <p:cNvGrpSpPr/>
          <p:nvPr/>
        </p:nvGrpSpPr>
        <p:grpSpPr>
          <a:xfrm>
            <a:off x="1858566" y="4322617"/>
            <a:ext cx="8433304" cy="1755703"/>
            <a:chOff x="1858566" y="4322617"/>
            <a:chExt cx="8433304" cy="1755703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CA201B70-1F38-CC42-AC6B-A8ECFBD4F8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8566" y="4322617"/>
              <a:ext cx="2162115" cy="1755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9E78248-074C-254F-903A-0D1A0D59AF95}"/>
                </a:ext>
              </a:extLst>
            </p:cNvPr>
            <p:cNvSpPr/>
            <p:nvPr/>
          </p:nvSpPr>
          <p:spPr>
            <a:xfrm>
              <a:off x="4195870" y="4619837"/>
              <a:ext cx="6096000" cy="95410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2800" dirty="0">
                  <a:latin typeface="+mj-lt"/>
                </a:rPr>
                <a:t>XCSG specifies compatibility of each subtype of node with subtypes of edges.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945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C70CFC7-5F85-F84E-92B2-A38D0733C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186" y="0"/>
            <a:ext cx="2540136" cy="58466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09AE2E-D53F-AD4F-9264-0F4FFF8E8C60}"/>
              </a:ext>
            </a:extLst>
          </p:cNvPr>
          <p:cNvSpPr txBox="1"/>
          <p:nvPr/>
        </p:nvSpPr>
        <p:spPr>
          <a:xfrm>
            <a:off x="4006261" y="1811981"/>
            <a:ext cx="5414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Select a control flow node by clicking (darkened)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D6343A2-8A00-1349-A247-609C2ABB504B}"/>
              </a:ext>
            </a:extLst>
          </p:cNvPr>
          <p:cNvCxnSpPr>
            <a:cxnSpLocks/>
          </p:cNvCxnSpPr>
          <p:nvPr/>
        </p:nvCxnSpPr>
        <p:spPr>
          <a:xfrm flipH="1">
            <a:off x="2787765" y="2045988"/>
            <a:ext cx="1218496" cy="154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63DA237-3F58-6846-9F81-2A8DB2F38EDD}"/>
              </a:ext>
            </a:extLst>
          </p:cNvPr>
          <p:cNvSpPr/>
          <p:nvPr/>
        </p:nvSpPr>
        <p:spPr>
          <a:xfrm>
            <a:off x="4006261" y="427088"/>
            <a:ext cx="63848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API out(): </a:t>
            </a:r>
            <a:r>
              <a:rPr lang="en-US" sz="2800" dirty="0">
                <a:latin typeface="+mj-lt"/>
              </a:rPr>
              <a:t>gives outgoing edges from node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E9E8BD-5BC8-7243-B61C-D237886C59CB}"/>
              </a:ext>
            </a:extLst>
          </p:cNvPr>
          <p:cNvSpPr txBox="1"/>
          <p:nvPr/>
        </p:nvSpPr>
        <p:spPr>
          <a:xfrm>
            <a:off x="496010" y="5846618"/>
            <a:ext cx="382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CFG for the </a:t>
            </a:r>
            <a:r>
              <a:rPr lang="en-US" dirty="0"/>
              <a:t>dswrite</a:t>
            </a:r>
            <a:r>
              <a:rPr lang="en-US" dirty="0">
                <a:latin typeface="+mj-lt"/>
              </a:rPr>
              <a:t> function in XINU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EA56A9-7A3E-8B47-B9FF-BD589E65ACA0}"/>
              </a:ext>
            </a:extLst>
          </p:cNvPr>
          <p:cNvSpPr txBox="1"/>
          <p:nvPr/>
        </p:nvSpPr>
        <p:spPr>
          <a:xfrm>
            <a:off x="4890576" y="1011812"/>
            <a:ext cx="453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We will use the API out() at the selected node.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2CD8BC-45C7-E94D-A101-EC3E0BF3D0E8}"/>
              </a:ext>
            </a:extLst>
          </p:cNvPr>
          <p:cNvSpPr txBox="1"/>
          <p:nvPr/>
        </p:nvSpPr>
        <p:spPr>
          <a:xfrm>
            <a:off x="5225462" y="3244334"/>
            <a:ext cx="453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should be the answer?</a:t>
            </a:r>
          </a:p>
        </p:txBody>
      </p:sp>
    </p:spTree>
    <p:extLst>
      <p:ext uri="{BB962C8B-B14F-4D97-AF65-F5344CB8AC3E}">
        <p14:creationId xmlns:p14="http://schemas.microsoft.com/office/powerpoint/2010/main" val="17416634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39645</TotalTime>
  <Words>1355</Words>
  <Application>Microsoft Macintosh PowerPoint</Application>
  <PresentationFormat>Widescreen</PresentationFormat>
  <Paragraphs>220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Courier</vt:lpstr>
      <vt:lpstr>Courier New</vt:lpstr>
      <vt:lpstr>Merriweather Sans</vt:lpstr>
      <vt:lpstr>simple-light-2</vt:lpstr>
      <vt:lpstr>PowerPoint Presentation</vt:lpstr>
      <vt:lpstr>PowerPoint Presentation</vt:lpstr>
      <vt:lpstr>PowerPoint Presentation</vt:lpstr>
      <vt:lpstr>XCSG: Nodes and Edge types for C and Java</vt:lpstr>
      <vt:lpstr>PowerPoint Presentation</vt:lpstr>
      <vt:lpstr>PowerPoint Presentation</vt:lpstr>
      <vt:lpstr>Tags instead of subtypes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Element Detail View (EDV)</vt:lpstr>
      <vt:lpstr>dskenq – CFG Roots</vt:lpstr>
      <vt:lpstr>CONTAINMENT Relation</vt:lpstr>
      <vt:lpstr>PowerPoint Presentation</vt:lpstr>
      <vt:lpstr>PowerPoint Presentation</vt:lpstr>
      <vt:lpstr>PowerPoint Presentation</vt:lpstr>
      <vt:lpstr>PowerPoint Presentation</vt:lpstr>
      <vt:lpstr>XCSG Hierarchy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Santhanam, Ganesh R [E CPE]</dc:creator>
  <cp:lastModifiedBy>Sharwan Ram, Sharwan Ram [E CPE]</cp:lastModifiedBy>
  <cp:revision>2155</cp:revision>
  <cp:lastPrinted>2017-03-09T05:22:22Z</cp:lastPrinted>
  <dcterms:created xsi:type="dcterms:W3CDTF">2016-08-15T15:08:51Z</dcterms:created>
  <dcterms:modified xsi:type="dcterms:W3CDTF">2022-02-08T21:17:01Z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1033-10.1.0.5672</vt:lpwstr>
  </property>
</Properties>
</file>